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Lst>
  <p:sldSz cx="7559675" cy="10691813"/>
  <p:notesSz cx="6888163" cy="10020300"/>
  <p:defaultTextStyle>
    <a:defPPr>
      <a:defRPr lang="en-US"/>
    </a:defPPr>
    <a:lvl1pPr marL="0" algn="l" defTabSz="914373" rtl="0" eaLnBrk="1" latinLnBrk="0" hangingPunct="1">
      <a:defRPr sz="1800" kern="1200">
        <a:solidFill>
          <a:schemeClr val="tx1"/>
        </a:solidFill>
        <a:latin typeface="+mn-lt"/>
        <a:ea typeface="+mn-ea"/>
        <a:cs typeface="+mn-cs"/>
      </a:defRPr>
    </a:lvl1pPr>
    <a:lvl2pPr marL="457187" algn="l" defTabSz="914373" rtl="0" eaLnBrk="1" latinLnBrk="0" hangingPunct="1">
      <a:defRPr sz="1800" kern="1200">
        <a:solidFill>
          <a:schemeClr val="tx1"/>
        </a:solidFill>
        <a:latin typeface="+mn-lt"/>
        <a:ea typeface="+mn-ea"/>
        <a:cs typeface="+mn-cs"/>
      </a:defRPr>
    </a:lvl2pPr>
    <a:lvl3pPr marL="914373" algn="l" defTabSz="914373" rtl="0" eaLnBrk="1" latinLnBrk="0" hangingPunct="1">
      <a:defRPr sz="1800" kern="1200">
        <a:solidFill>
          <a:schemeClr val="tx1"/>
        </a:solidFill>
        <a:latin typeface="+mn-lt"/>
        <a:ea typeface="+mn-ea"/>
        <a:cs typeface="+mn-cs"/>
      </a:defRPr>
    </a:lvl3pPr>
    <a:lvl4pPr marL="1371561" algn="l" defTabSz="914373" rtl="0" eaLnBrk="1" latinLnBrk="0" hangingPunct="1">
      <a:defRPr sz="1800" kern="1200">
        <a:solidFill>
          <a:schemeClr val="tx1"/>
        </a:solidFill>
        <a:latin typeface="+mn-lt"/>
        <a:ea typeface="+mn-ea"/>
        <a:cs typeface="+mn-cs"/>
      </a:defRPr>
    </a:lvl4pPr>
    <a:lvl5pPr marL="1828747" algn="l" defTabSz="914373" rtl="0" eaLnBrk="1" latinLnBrk="0" hangingPunct="1">
      <a:defRPr sz="1800" kern="1200">
        <a:solidFill>
          <a:schemeClr val="tx1"/>
        </a:solidFill>
        <a:latin typeface="+mn-lt"/>
        <a:ea typeface="+mn-ea"/>
        <a:cs typeface="+mn-cs"/>
      </a:defRPr>
    </a:lvl5pPr>
    <a:lvl6pPr marL="2285934" algn="l" defTabSz="914373" rtl="0" eaLnBrk="1" latinLnBrk="0" hangingPunct="1">
      <a:defRPr sz="1800" kern="1200">
        <a:solidFill>
          <a:schemeClr val="tx1"/>
        </a:solidFill>
        <a:latin typeface="+mn-lt"/>
        <a:ea typeface="+mn-ea"/>
        <a:cs typeface="+mn-cs"/>
      </a:defRPr>
    </a:lvl6pPr>
    <a:lvl7pPr marL="2743120" algn="l" defTabSz="914373" rtl="0" eaLnBrk="1" latinLnBrk="0" hangingPunct="1">
      <a:defRPr sz="1800" kern="1200">
        <a:solidFill>
          <a:schemeClr val="tx1"/>
        </a:solidFill>
        <a:latin typeface="+mn-lt"/>
        <a:ea typeface="+mn-ea"/>
        <a:cs typeface="+mn-cs"/>
      </a:defRPr>
    </a:lvl7pPr>
    <a:lvl8pPr marL="3200307" algn="l" defTabSz="914373" rtl="0" eaLnBrk="1" latinLnBrk="0" hangingPunct="1">
      <a:defRPr sz="1800" kern="1200">
        <a:solidFill>
          <a:schemeClr val="tx1"/>
        </a:solidFill>
        <a:latin typeface="+mn-lt"/>
        <a:ea typeface="+mn-ea"/>
        <a:cs typeface="+mn-cs"/>
      </a:defRPr>
    </a:lvl8pPr>
    <a:lvl9pPr marL="3657494" algn="l" defTabSz="9143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erine Knight" initials="KK" lastIdx="8" clrIdx="0">
    <p:extLst>
      <p:ext uri="{19B8F6BF-5375-455C-9EA6-DF929625EA0E}">
        <p15:presenceInfo xmlns:p15="http://schemas.microsoft.com/office/powerpoint/2012/main" userId="S::katherine.knight@intelligenthealth.co.uk::c85837d6-6465-4c2c-84b9-0835e0d87f4d" providerId="AD"/>
      </p:ext>
    </p:extLst>
  </p:cmAuthor>
  <p:cmAuthor id="2" name="Marc Harris" initials="MH" lastIdx="2" clrIdx="1">
    <p:extLst>
      <p:ext uri="{19B8F6BF-5375-455C-9EA6-DF929625EA0E}">
        <p15:presenceInfo xmlns:p15="http://schemas.microsoft.com/office/powerpoint/2012/main" userId="S::marc.harris@intelligenthealth.co.uk::84775002-db1f-409a-aff0-66f2096119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C68CCF-418D-438A-BA90-02E2767B8E3B}" v="29" dt="2021-01-05T12:28:50.1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showGuides="1">
      <p:cViewPr varScale="1">
        <p:scale>
          <a:sx n="73" d="100"/>
          <a:sy n="73" d="100"/>
        </p:scale>
        <p:origin x="3160" y="208"/>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arc%20Harris\Desktop\Bridgwater%20Report\Post-game%20Activity\Bridgwater%20Post%20-%20Adult%20Analysed.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arc%20Harris\Desktop\Bridgwater%20Report\Post-game%20Activity\Bridgwater%20Child%20Post%20Analysed.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Sheet2!$J$6</c:f>
              <c:strCache>
                <c:ptCount val="1"/>
                <c:pt idx="0">
                  <c:v>Before</c:v>
                </c:pt>
              </c:strCache>
            </c:strRef>
          </c:tx>
          <c:spPr>
            <a:solidFill>
              <a:schemeClr val="accent1"/>
            </a:solidFill>
            <a:ln>
              <a:noFill/>
            </a:ln>
            <a:effectLst/>
          </c:spPr>
          <c:invertIfNegative val="0"/>
          <c:cat>
            <c:strRef>
              <c:f>Sheet2!$I$7:$I$9</c:f>
              <c:strCache>
                <c:ptCount val="3"/>
                <c:pt idx="0">
                  <c:v>Inactive</c:v>
                </c:pt>
                <c:pt idx="1">
                  <c:v>Fairly Active</c:v>
                </c:pt>
                <c:pt idx="2">
                  <c:v>Active</c:v>
                </c:pt>
              </c:strCache>
            </c:strRef>
          </c:cat>
          <c:val>
            <c:numRef>
              <c:f>Sheet2!$J$7:$J$9</c:f>
              <c:numCache>
                <c:formatCode>0%</c:formatCode>
                <c:ptCount val="3"/>
                <c:pt idx="0">
                  <c:v>0.24686192468619247</c:v>
                </c:pt>
                <c:pt idx="1">
                  <c:v>0.11715481171548117</c:v>
                </c:pt>
                <c:pt idx="2">
                  <c:v>0.63598326359832635</c:v>
                </c:pt>
              </c:numCache>
            </c:numRef>
          </c:val>
          <c:extLst>
            <c:ext xmlns:c16="http://schemas.microsoft.com/office/drawing/2014/chart" uri="{C3380CC4-5D6E-409C-BE32-E72D297353CC}">
              <c16:uniqueId val="{00000000-3C8A-4161-9CED-7F27690FF173}"/>
            </c:ext>
          </c:extLst>
        </c:ser>
        <c:ser>
          <c:idx val="1"/>
          <c:order val="1"/>
          <c:tx>
            <c:strRef>
              <c:f>Sheet2!$K$6</c:f>
              <c:strCache>
                <c:ptCount val="1"/>
                <c:pt idx="0">
                  <c:v>Post-game</c:v>
                </c:pt>
              </c:strCache>
            </c:strRef>
          </c:tx>
          <c:spPr>
            <a:solidFill>
              <a:schemeClr val="accent2"/>
            </a:solidFill>
            <a:ln>
              <a:noFill/>
            </a:ln>
            <a:effectLst/>
          </c:spPr>
          <c:invertIfNegative val="0"/>
          <c:cat>
            <c:strRef>
              <c:f>Sheet2!$I$7:$I$9</c:f>
              <c:strCache>
                <c:ptCount val="3"/>
                <c:pt idx="0">
                  <c:v>Inactive</c:v>
                </c:pt>
                <c:pt idx="1">
                  <c:v>Fairly Active</c:v>
                </c:pt>
                <c:pt idx="2">
                  <c:v>Active</c:v>
                </c:pt>
              </c:strCache>
            </c:strRef>
          </c:cat>
          <c:val>
            <c:numRef>
              <c:f>Sheet2!$K$7:$K$9</c:f>
              <c:numCache>
                <c:formatCode>0%</c:formatCode>
                <c:ptCount val="3"/>
                <c:pt idx="0">
                  <c:v>0.17154811715481172</c:v>
                </c:pt>
                <c:pt idx="1">
                  <c:v>0.11715481171548117</c:v>
                </c:pt>
                <c:pt idx="2">
                  <c:v>0.71129707112970708</c:v>
                </c:pt>
              </c:numCache>
            </c:numRef>
          </c:val>
          <c:extLst>
            <c:ext xmlns:c16="http://schemas.microsoft.com/office/drawing/2014/chart" uri="{C3380CC4-5D6E-409C-BE32-E72D297353CC}">
              <c16:uniqueId val="{00000001-3C8A-4161-9CED-7F27690FF173}"/>
            </c:ext>
          </c:extLst>
        </c:ser>
        <c:dLbls>
          <c:showLegendKey val="0"/>
          <c:showVal val="0"/>
          <c:showCatName val="0"/>
          <c:showSerName val="0"/>
          <c:showPercent val="0"/>
          <c:showBubbleSize val="0"/>
        </c:dLbls>
        <c:gapWidth val="219"/>
        <c:overlap val="-27"/>
        <c:axId val="388781136"/>
        <c:axId val="388781464"/>
      </c:barChart>
      <c:catAx>
        <c:axId val="388781136"/>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a:t>Physical Activity Status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8781464"/>
        <c:crosses val="autoZero"/>
        <c:auto val="1"/>
        <c:lblAlgn val="ctr"/>
        <c:lblOffset val="100"/>
        <c:noMultiLvlLbl val="0"/>
      </c:catAx>
      <c:valAx>
        <c:axId val="3887814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a:t>% of Adults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8781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Sheet2!$J$6</c:f>
              <c:strCache>
                <c:ptCount val="1"/>
                <c:pt idx="0">
                  <c:v>Before </c:v>
                </c:pt>
              </c:strCache>
            </c:strRef>
          </c:tx>
          <c:spPr>
            <a:solidFill>
              <a:schemeClr val="accent1"/>
            </a:solidFill>
            <a:ln>
              <a:noFill/>
            </a:ln>
            <a:effectLst/>
          </c:spPr>
          <c:invertIfNegative val="0"/>
          <c:cat>
            <c:strRef>
              <c:f>Sheet2!$I$7:$I$9</c:f>
              <c:strCache>
                <c:ptCount val="3"/>
                <c:pt idx="0">
                  <c:v>Less</c:v>
                </c:pt>
                <c:pt idx="1">
                  <c:v>Fairly</c:v>
                </c:pt>
                <c:pt idx="2">
                  <c:v>Active</c:v>
                </c:pt>
              </c:strCache>
            </c:strRef>
          </c:cat>
          <c:val>
            <c:numRef>
              <c:f>Sheet2!$J$7:$J$9</c:f>
              <c:numCache>
                <c:formatCode>0%</c:formatCode>
                <c:ptCount val="3"/>
                <c:pt idx="0">
                  <c:v>0.26265822784810128</c:v>
                </c:pt>
                <c:pt idx="1">
                  <c:v>0.31329113924050633</c:v>
                </c:pt>
                <c:pt idx="2">
                  <c:v>0.42405063291139239</c:v>
                </c:pt>
              </c:numCache>
            </c:numRef>
          </c:val>
          <c:extLst>
            <c:ext xmlns:c16="http://schemas.microsoft.com/office/drawing/2014/chart" uri="{C3380CC4-5D6E-409C-BE32-E72D297353CC}">
              <c16:uniqueId val="{00000000-F073-4AA5-A324-E45B233E1977}"/>
            </c:ext>
          </c:extLst>
        </c:ser>
        <c:ser>
          <c:idx val="1"/>
          <c:order val="1"/>
          <c:tx>
            <c:strRef>
              <c:f>Sheet2!$K$6</c:f>
              <c:strCache>
                <c:ptCount val="1"/>
                <c:pt idx="0">
                  <c:v>Post-game</c:v>
                </c:pt>
              </c:strCache>
            </c:strRef>
          </c:tx>
          <c:spPr>
            <a:solidFill>
              <a:schemeClr val="accent2"/>
            </a:solidFill>
            <a:ln>
              <a:noFill/>
            </a:ln>
            <a:effectLst/>
          </c:spPr>
          <c:invertIfNegative val="0"/>
          <c:cat>
            <c:strRef>
              <c:f>Sheet2!$I$7:$I$9</c:f>
              <c:strCache>
                <c:ptCount val="3"/>
                <c:pt idx="0">
                  <c:v>Less</c:v>
                </c:pt>
                <c:pt idx="1">
                  <c:v>Fairly</c:v>
                </c:pt>
                <c:pt idx="2">
                  <c:v>Active</c:v>
                </c:pt>
              </c:strCache>
            </c:strRef>
          </c:cat>
          <c:val>
            <c:numRef>
              <c:f>Sheet2!$K$7:$K$9</c:f>
              <c:numCache>
                <c:formatCode>0%</c:formatCode>
                <c:ptCount val="3"/>
                <c:pt idx="0">
                  <c:v>0.19936708860759494</c:v>
                </c:pt>
                <c:pt idx="1">
                  <c:v>0.22784810126582278</c:v>
                </c:pt>
                <c:pt idx="2">
                  <c:v>0.57278481012658233</c:v>
                </c:pt>
              </c:numCache>
            </c:numRef>
          </c:val>
          <c:extLst>
            <c:ext xmlns:c16="http://schemas.microsoft.com/office/drawing/2014/chart" uri="{C3380CC4-5D6E-409C-BE32-E72D297353CC}">
              <c16:uniqueId val="{00000001-F073-4AA5-A324-E45B233E1977}"/>
            </c:ext>
          </c:extLst>
        </c:ser>
        <c:dLbls>
          <c:showLegendKey val="0"/>
          <c:showVal val="0"/>
          <c:showCatName val="0"/>
          <c:showSerName val="0"/>
          <c:showPercent val="0"/>
          <c:showBubbleSize val="0"/>
        </c:dLbls>
        <c:gapWidth val="219"/>
        <c:overlap val="-27"/>
        <c:axId val="543184968"/>
        <c:axId val="543186936"/>
      </c:barChart>
      <c:catAx>
        <c:axId val="543184968"/>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a:t>Physical Activity Status</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3186936"/>
        <c:crosses val="autoZero"/>
        <c:auto val="1"/>
        <c:lblAlgn val="ctr"/>
        <c:lblOffset val="100"/>
        <c:noMultiLvlLbl val="0"/>
      </c:catAx>
      <c:valAx>
        <c:axId val="5431869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GB" dirty="0"/>
                  <a:t>% of Children</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31849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5378191" cy="610987"/>
          </a:xfrm>
        </p:spPr>
        <p:txBody>
          <a:bodyPr/>
          <a:lstStyle/>
          <a:p>
            <a:r>
              <a:rPr lang="en-US"/>
              <a:t>Click to edit Master title style</a:t>
            </a:r>
            <a:endParaRPr lang="en-GB" dirty="0"/>
          </a:p>
        </p:txBody>
      </p:sp>
      <p:sp>
        <p:nvSpPr>
          <p:cNvPr id="8" name="Text Placeholder 7"/>
          <p:cNvSpPr>
            <a:spLocks noGrp="1"/>
          </p:cNvSpPr>
          <p:nvPr>
            <p:ph type="body" sz="quarter" idx="13" hasCustomPrompt="1"/>
          </p:nvPr>
        </p:nvSpPr>
        <p:spPr>
          <a:xfrm>
            <a:off x="360000" y="761242"/>
            <a:ext cx="5378191" cy="579271"/>
          </a:xfrm>
        </p:spPr>
        <p:txBody>
          <a:bodyPr>
            <a:noAutofit/>
          </a:bodyPr>
          <a:lstStyle>
            <a:lvl1pPr>
              <a:lnSpc>
                <a:spcPts val="3200"/>
              </a:lnSpc>
              <a:spcAft>
                <a:spcPts val="0"/>
              </a:spcAft>
              <a:defRPr sz="3000" b="0" i="0">
                <a:solidFill>
                  <a:schemeClr val="accent1"/>
                </a:solidFill>
                <a:latin typeface="+mn-lt"/>
              </a:defRPr>
            </a:lvl1pPr>
          </a:lstStyle>
          <a:p>
            <a:pPr lvl="0"/>
            <a:r>
              <a:rPr lang="en-US" dirty="0"/>
              <a:t>Edit Master styles</a:t>
            </a:r>
          </a:p>
        </p:txBody>
      </p:sp>
      <p:sp>
        <p:nvSpPr>
          <p:cNvPr id="9" name="Text Placeholder 7"/>
          <p:cNvSpPr>
            <a:spLocks noGrp="1"/>
          </p:cNvSpPr>
          <p:nvPr>
            <p:ph type="body" sz="quarter" idx="14"/>
          </p:nvPr>
        </p:nvSpPr>
        <p:spPr>
          <a:xfrm>
            <a:off x="360000" y="1510514"/>
            <a:ext cx="6802775" cy="579271"/>
          </a:xfrm>
        </p:spPr>
        <p:txBody>
          <a:bodyPr anchor="b" anchorCtr="0">
            <a:noAutofit/>
          </a:bodyPr>
          <a:lstStyle>
            <a:lvl1pPr>
              <a:lnSpc>
                <a:spcPts val="4526"/>
              </a:lnSpc>
              <a:defRPr sz="1800" b="0" i="0">
                <a:solidFill>
                  <a:schemeClr val="tx2"/>
                </a:solidFill>
                <a:latin typeface="+mj-lt"/>
              </a:defRPr>
            </a:lvl1pPr>
          </a:lstStyle>
          <a:p>
            <a:pPr lvl="0"/>
            <a:r>
              <a:rPr lang="en-US"/>
              <a:t>Click to edit Master text styles</a:t>
            </a:r>
          </a:p>
        </p:txBody>
      </p:sp>
      <p:sp>
        <p:nvSpPr>
          <p:cNvPr id="12" name="Text Placeholder 10"/>
          <p:cNvSpPr>
            <a:spLocks noGrp="1"/>
          </p:cNvSpPr>
          <p:nvPr>
            <p:ph type="body" sz="quarter" idx="16"/>
          </p:nvPr>
        </p:nvSpPr>
        <p:spPr>
          <a:xfrm>
            <a:off x="3924000" y="2340000"/>
            <a:ext cx="3240000" cy="6958840"/>
          </a:xfrm>
        </p:spPr>
        <p:txBody>
          <a:bodyPr/>
          <a:lstStyle>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7"/>
          </p:nvPr>
        </p:nvSpPr>
        <p:spPr>
          <a:xfrm>
            <a:off x="359999" y="2339999"/>
            <a:ext cx="3240000" cy="8010501"/>
          </a:xfrm>
        </p:spPr>
        <p:txBody>
          <a:bodyPr/>
          <a:lstStyle>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5" name="Straight Connector 14"/>
          <p:cNvCxnSpPr>
            <a:cxnSpLocks/>
          </p:cNvCxnSpPr>
          <p:nvPr userDrawn="1"/>
        </p:nvCxnSpPr>
        <p:spPr>
          <a:xfrm>
            <a:off x="3757176" y="2357438"/>
            <a:ext cx="0" cy="7993062"/>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userDrawn="1"/>
        </p:nvCxnSpPr>
        <p:spPr>
          <a:xfrm flipV="1">
            <a:off x="358775" y="2182549"/>
            <a:ext cx="6804000" cy="13451"/>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2535" y="360000"/>
            <a:ext cx="1383230" cy="1244600"/>
          </a:xfrm>
          <a:prstGeom prst="rect">
            <a:avLst/>
          </a:prstGeom>
        </p:spPr>
      </p:pic>
    </p:spTree>
    <p:extLst>
      <p:ext uri="{BB962C8B-B14F-4D97-AF65-F5344CB8AC3E}">
        <p14:creationId xmlns:p14="http://schemas.microsoft.com/office/powerpoint/2010/main" val="138124607"/>
      </p:ext>
    </p:extLst>
  </p:cSld>
  <p:clrMapOvr>
    <a:masterClrMapping/>
  </p:clrMapOvr>
  <p:extLst>
    <p:ext uri="{DCECCB84-F9BA-43D5-87BE-67443E8EF086}">
      <p15:sldGuideLst xmlns:p15="http://schemas.microsoft.com/office/powerpoint/2012/main">
        <p15:guide id="1" orient="horz" pos="238" userDrawn="1">
          <p15:clr>
            <a:srgbClr val="FBAE40"/>
          </p15:clr>
        </p15:guide>
        <p15:guide id="2" orient="horz" pos="1462" userDrawn="1">
          <p15:clr>
            <a:srgbClr val="FBAE40"/>
          </p15:clr>
        </p15:guide>
        <p15:guide id="3" orient="horz" pos="6520" userDrawn="1">
          <p15:clr>
            <a:srgbClr val="FBAE40"/>
          </p15:clr>
        </p15:guide>
        <p15:guide id="4" pos="226" userDrawn="1">
          <p15:clr>
            <a:srgbClr val="FBAE40"/>
          </p15:clr>
        </p15:guide>
        <p15:guide id="5" pos="451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inuation">
    <p:bg>
      <p:bgPr>
        <a:solidFill>
          <a:schemeClr val="bg1"/>
        </a:solid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3924388" y="396000"/>
            <a:ext cx="3240000" cy="8920278"/>
          </a:xfrm>
        </p:spPr>
        <p:txBody>
          <a:bodyPr/>
          <a:lstStyle>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7"/>
          </p:nvPr>
        </p:nvSpPr>
        <p:spPr>
          <a:xfrm>
            <a:off x="359999" y="396000"/>
            <a:ext cx="3240000" cy="9954500"/>
          </a:xfrm>
        </p:spPr>
        <p:txBody>
          <a:bodyPr/>
          <a:lstStyle>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4" name="Straight Connector 13"/>
          <p:cNvCxnSpPr>
            <a:cxnSpLocks/>
          </p:cNvCxnSpPr>
          <p:nvPr userDrawn="1"/>
        </p:nvCxnSpPr>
        <p:spPr>
          <a:xfrm>
            <a:off x="3762875" y="386787"/>
            <a:ext cx="0" cy="9673962"/>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879782"/>
      </p:ext>
    </p:extLst>
  </p:cSld>
  <p:clrMapOvr>
    <a:masterClrMapping/>
  </p:clrMapOvr>
  <p:extLst>
    <p:ext uri="{DCECCB84-F9BA-43D5-87BE-67443E8EF086}">
      <p15:sldGuideLst xmlns:p15="http://schemas.microsoft.com/office/powerpoint/2012/main">
        <p15:guide id="1" orient="horz" pos="238" userDrawn="1">
          <p15:clr>
            <a:srgbClr val="FBAE40"/>
          </p15:clr>
        </p15:guide>
        <p15:guide id="2" orient="horz" pos="6520" userDrawn="1">
          <p15:clr>
            <a:srgbClr val="FBAE40"/>
          </p15:clr>
        </p15:guide>
        <p15:guide id="3" pos="226" userDrawn="1">
          <p15:clr>
            <a:srgbClr val="FBAE40"/>
          </p15:clr>
        </p15:guide>
        <p15:guide id="4" pos="4513"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5854396" cy="610987"/>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360000" y="2340000"/>
            <a:ext cx="2189035" cy="79916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192000" y="9470072"/>
            <a:ext cx="1016000" cy="859456"/>
          </a:xfrm>
          <a:prstGeom prst="rect">
            <a:avLst/>
          </a:prstGeom>
        </p:spPr>
      </p:pic>
    </p:spTree>
    <p:extLst>
      <p:ext uri="{BB962C8B-B14F-4D97-AF65-F5344CB8AC3E}">
        <p14:creationId xmlns:p14="http://schemas.microsoft.com/office/powerpoint/2010/main" val="4003092161"/>
      </p:ext>
    </p:extLst>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1538579" rtl="0" eaLnBrk="1" latinLnBrk="0" hangingPunct="1">
        <a:lnSpc>
          <a:spcPts val="3200"/>
        </a:lnSpc>
        <a:spcBef>
          <a:spcPct val="0"/>
        </a:spcBef>
        <a:buNone/>
        <a:defRPr sz="3000" kern="1200">
          <a:solidFill>
            <a:schemeClr val="tx2"/>
          </a:solidFill>
          <a:latin typeface="+mj-lt"/>
          <a:ea typeface="+mj-ea"/>
          <a:cs typeface="+mj-cs"/>
        </a:defRPr>
      </a:lvl1pPr>
    </p:titleStyle>
    <p:body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556"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556"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556"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p:bodyStyle>
    <p:otherStyle>
      <a:defPPr>
        <a:defRPr lang="en-US"/>
      </a:defPPr>
      <a:lvl1pPr marL="0" algn="l" defTabSz="1538579" rtl="0" eaLnBrk="1" latinLnBrk="0" hangingPunct="1">
        <a:defRPr sz="3028" kern="1200">
          <a:solidFill>
            <a:schemeClr val="tx1"/>
          </a:solidFill>
          <a:latin typeface="+mn-lt"/>
          <a:ea typeface="+mn-ea"/>
          <a:cs typeface="+mn-cs"/>
        </a:defRPr>
      </a:lvl1pPr>
      <a:lvl2pPr marL="769290" algn="l" defTabSz="1538579" rtl="0" eaLnBrk="1" latinLnBrk="0" hangingPunct="1">
        <a:defRPr sz="3028" kern="1200">
          <a:solidFill>
            <a:schemeClr val="tx1"/>
          </a:solidFill>
          <a:latin typeface="+mn-lt"/>
          <a:ea typeface="+mn-ea"/>
          <a:cs typeface="+mn-cs"/>
        </a:defRPr>
      </a:lvl2pPr>
      <a:lvl3pPr marL="1538579" algn="l" defTabSz="1538579" rtl="0" eaLnBrk="1" latinLnBrk="0" hangingPunct="1">
        <a:defRPr sz="3028" kern="1200">
          <a:solidFill>
            <a:schemeClr val="tx1"/>
          </a:solidFill>
          <a:latin typeface="+mn-lt"/>
          <a:ea typeface="+mn-ea"/>
          <a:cs typeface="+mn-cs"/>
        </a:defRPr>
      </a:lvl3pPr>
      <a:lvl4pPr marL="2307869" algn="l" defTabSz="1538579" rtl="0" eaLnBrk="1" latinLnBrk="0" hangingPunct="1">
        <a:defRPr sz="3028" kern="1200">
          <a:solidFill>
            <a:schemeClr val="tx1"/>
          </a:solidFill>
          <a:latin typeface="+mn-lt"/>
          <a:ea typeface="+mn-ea"/>
          <a:cs typeface="+mn-cs"/>
        </a:defRPr>
      </a:lvl4pPr>
      <a:lvl5pPr marL="3077158" algn="l" defTabSz="1538579" rtl="0" eaLnBrk="1" latinLnBrk="0" hangingPunct="1">
        <a:defRPr sz="3028" kern="1200">
          <a:solidFill>
            <a:schemeClr val="tx1"/>
          </a:solidFill>
          <a:latin typeface="+mn-lt"/>
          <a:ea typeface="+mn-ea"/>
          <a:cs typeface="+mn-cs"/>
        </a:defRPr>
      </a:lvl5pPr>
      <a:lvl6pPr marL="3846448" algn="l" defTabSz="1538579" rtl="0" eaLnBrk="1" latinLnBrk="0" hangingPunct="1">
        <a:defRPr sz="3028" kern="1200">
          <a:solidFill>
            <a:schemeClr val="tx1"/>
          </a:solidFill>
          <a:latin typeface="+mn-lt"/>
          <a:ea typeface="+mn-ea"/>
          <a:cs typeface="+mn-cs"/>
        </a:defRPr>
      </a:lvl6pPr>
      <a:lvl7pPr marL="4615736" algn="l" defTabSz="1538579" rtl="0" eaLnBrk="1" latinLnBrk="0" hangingPunct="1">
        <a:defRPr sz="3028" kern="1200">
          <a:solidFill>
            <a:schemeClr val="tx1"/>
          </a:solidFill>
          <a:latin typeface="+mn-lt"/>
          <a:ea typeface="+mn-ea"/>
          <a:cs typeface="+mn-cs"/>
        </a:defRPr>
      </a:lvl7pPr>
      <a:lvl8pPr marL="5385026" algn="l" defTabSz="1538579" rtl="0" eaLnBrk="1" latinLnBrk="0" hangingPunct="1">
        <a:defRPr sz="3028" kern="1200">
          <a:solidFill>
            <a:schemeClr val="tx1"/>
          </a:solidFill>
          <a:latin typeface="+mn-lt"/>
          <a:ea typeface="+mn-ea"/>
          <a:cs typeface="+mn-cs"/>
        </a:defRPr>
      </a:lvl8pPr>
      <a:lvl9pPr marL="6154315" algn="l" defTabSz="1538579" rtl="0" eaLnBrk="1" latinLnBrk="0" hangingPunct="1">
        <a:defRPr sz="30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Isosceles Triangle 55">
            <a:extLst>
              <a:ext uri="{FF2B5EF4-FFF2-40B4-BE49-F238E27FC236}">
                <a16:creationId xmlns:a16="http://schemas.microsoft.com/office/drawing/2014/main" id="{42EE4A37-0927-44EB-89C8-03D96AAF78FC}"/>
              </a:ext>
            </a:extLst>
          </p:cNvPr>
          <p:cNvSpPr/>
          <p:nvPr/>
        </p:nvSpPr>
        <p:spPr>
          <a:xfrm rot="12590286">
            <a:off x="4135945" y="9972422"/>
            <a:ext cx="351692" cy="315532"/>
          </a:xfrm>
          <a:prstGeom prst="triangle">
            <a:avLst/>
          </a:prstGeom>
          <a:solidFill>
            <a:schemeClr val="accent4"/>
          </a:solidFill>
        </p:spPr>
        <p:txBody>
          <a:bodyPr wrap="square" rtlCol="0" anchor="ctr">
            <a:spAutoFit/>
          </a:bodyPr>
          <a:lstStyle/>
          <a:p>
            <a:pPr algn="ctr"/>
            <a:endParaRPr lang="en-GB" sz="1100" dirty="0">
              <a:solidFill>
                <a:schemeClr val="accent1"/>
              </a:solidFill>
              <a:latin typeface="+mj-lt"/>
            </a:endParaRPr>
          </a:p>
        </p:txBody>
      </p:sp>
      <p:sp>
        <p:nvSpPr>
          <p:cNvPr id="2" name="Title 1"/>
          <p:cNvSpPr>
            <a:spLocks noGrp="1"/>
          </p:cNvSpPr>
          <p:nvPr>
            <p:ph type="title"/>
          </p:nvPr>
        </p:nvSpPr>
        <p:spPr>
          <a:xfrm>
            <a:off x="392301" y="195762"/>
            <a:ext cx="4849803" cy="434973"/>
          </a:xfrm>
        </p:spPr>
        <p:txBody>
          <a:bodyPr>
            <a:normAutofit fontScale="90000"/>
          </a:bodyPr>
          <a:lstStyle/>
          <a:p>
            <a:pPr>
              <a:lnSpc>
                <a:spcPct val="100000"/>
              </a:lnSpc>
            </a:pPr>
            <a:r>
              <a:rPr lang="en-GB" dirty="0"/>
              <a:t>Beat the Street Bridgwater</a:t>
            </a:r>
          </a:p>
        </p:txBody>
      </p:sp>
      <p:cxnSp>
        <p:nvCxnSpPr>
          <p:cNvPr id="7" name="Straight Connector 6">
            <a:extLst>
              <a:ext uri="{FF2B5EF4-FFF2-40B4-BE49-F238E27FC236}">
                <a16:creationId xmlns:a16="http://schemas.microsoft.com/office/drawing/2014/main" id="{05B8CDB7-60EA-45F8-AB8F-43C0625E1BD7}"/>
              </a:ext>
            </a:extLst>
          </p:cNvPr>
          <p:cNvCxnSpPr>
            <a:cxnSpLocks/>
          </p:cNvCxnSpPr>
          <p:nvPr/>
        </p:nvCxnSpPr>
        <p:spPr>
          <a:xfrm>
            <a:off x="367567" y="2066341"/>
            <a:ext cx="6804001" cy="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25F9D17-998C-46D5-A632-008A7DC42AA6}"/>
              </a:ext>
            </a:extLst>
          </p:cNvPr>
          <p:cNvCxnSpPr>
            <a:cxnSpLocks/>
          </p:cNvCxnSpPr>
          <p:nvPr/>
        </p:nvCxnSpPr>
        <p:spPr>
          <a:xfrm>
            <a:off x="432093" y="4327186"/>
            <a:ext cx="6804001" cy="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8ED696-3BB9-4258-9800-3E5C89F5207A}"/>
              </a:ext>
            </a:extLst>
          </p:cNvPr>
          <p:cNvCxnSpPr>
            <a:cxnSpLocks/>
          </p:cNvCxnSpPr>
          <p:nvPr/>
        </p:nvCxnSpPr>
        <p:spPr>
          <a:xfrm>
            <a:off x="432093" y="7852554"/>
            <a:ext cx="6804001" cy="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30" name="object 14">
            <a:extLst>
              <a:ext uri="{FF2B5EF4-FFF2-40B4-BE49-F238E27FC236}">
                <a16:creationId xmlns:a16="http://schemas.microsoft.com/office/drawing/2014/main" id="{12C3F8B4-A924-4825-9AC7-6CFDA9286B6C}"/>
              </a:ext>
            </a:extLst>
          </p:cNvPr>
          <p:cNvSpPr txBox="1"/>
          <p:nvPr/>
        </p:nvSpPr>
        <p:spPr>
          <a:xfrm>
            <a:off x="876937" y="3478082"/>
            <a:ext cx="789840" cy="350095"/>
          </a:xfrm>
          <a:prstGeom prst="rect">
            <a:avLst/>
          </a:prstGeom>
        </p:spPr>
        <p:txBody>
          <a:bodyPr vert="horz" wrap="square" lIns="0" tIns="11429"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spcBef>
                <a:spcPts val="91"/>
              </a:spcBef>
            </a:pPr>
            <a:r>
              <a:rPr lang="en-US" sz="2200" b="1" spc="-11" dirty="0">
                <a:solidFill>
                  <a:schemeClr val="accent2"/>
                </a:solidFill>
                <a:latin typeface="Co Headline"/>
                <a:cs typeface="Co Headline"/>
              </a:rPr>
              <a:t>3654</a:t>
            </a:r>
            <a:endParaRPr sz="2200" dirty="0">
              <a:solidFill>
                <a:schemeClr val="accent2"/>
              </a:solidFill>
              <a:latin typeface="Co Headline"/>
              <a:cs typeface="Co Headline"/>
            </a:endParaRPr>
          </a:p>
        </p:txBody>
      </p:sp>
      <p:sp>
        <p:nvSpPr>
          <p:cNvPr id="31" name="object 15">
            <a:extLst>
              <a:ext uri="{FF2B5EF4-FFF2-40B4-BE49-F238E27FC236}">
                <a16:creationId xmlns:a16="http://schemas.microsoft.com/office/drawing/2014/main" id="{1BF571C9-BEA0-4588-B87F-3D0316DDA697}"/>
              </a:ext>
            </a:extLst>
          </p:cNvPr>
          <p:cNvSpPr txBox="1"/>
          <p:nvPr/>
        </p:nvSpPr>
        <p:spPr>
          <a:xfrm>
            <a:off x="709778" y="3802225"/>
            <a:ext cx="1112520" cy="274114"/>
          </a:xfrm>
          <a:prstGeom prst="rect">
            <a:avLst/>
          </a:prstGeom>
        </p:spPr>
        <p:txBody>
          <a:bodyPr vert="horz" wrap="square" lIns="0" tIns="1270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50850" marR="243228" algn="ctr">
              <a:lnSpc>
                <a:spcPct val="106500"/>
              </a:lnSpc>
              <a:spcBef>
                <a:spcPts val="100"/>
              </a:spcBef>
            </a:pPr>
            <a:r>
              <a:rPr lang="en-US" sz="800" dirty="0">
                <a:solidFill>
                  <a:schemeClr val="accent1"/>
                </a:solidFill>
                <a:latin typeface="Co Text"/>
                <a:cs typeface="Co Text"/>
              </a:rPr>
              <a:t>Total players </a:t>
            </a:r>
          </a:p>
        </p:txBody>
      </p:sp>
      <p:sp>
        <p:nvSpPr>
          <p:cNvPr id="38" name="object 7">
            <a:extLst>
              <a:ext uri="{FF2B5EF4-FFF2-40B4-BE49-F238E27FC236}">
                <a16:creationId xmlns:a16="http://schemas.microsoft.com/office/drawing/2014/main" id="{C11B2AC9-3C0D-4401-A02B-1BC5C6D474E7}"/>
              </a:ext>
            </a:extLst>
          </p:cNvPr>
          <p:cNvSpPr txBox="1"/>
          <p:nvPr/>
        </p:nvSpPr>
        <p:spPr>
          <a:xfrm>
            <a:off x="4343273" y="3495614"/>
            <a:ext cx="688341" cy="350095"/>
          </a:xfrm>
          <a:prstGeom prst="rect">
            <a:avLst/>
          </a:prstGeom>
        </p:spPr>
        <p:txBody>
          <a:bodyPr vert="horz" wrap="square" lIns="0" tIns="11429" rIns="0" bIns="0" rtlCol="0">
            <a:spAutoFit/>
          </a:bodyPr>
          <a:lstStyle/>
          <a:p>
            <a:pPr marL="12700" algn="ctr">
              <a:spcBef>
                <a:spcPts val="91"/>
              </a:spcBef>
            </a:pPr>
            <a:r>
              <a:rPr lang="en-US" sz="2200" b="1" spc="-11" dirty="0">
                <a:solidFill>
                  <a:schemeClr val="accent2"/>
                </a:solidFill>
                <a:latin typeface="Co Headline"/>
                <a:cs typeface="Co Headline"/>
              </a:rPr>
              <a:t>66</a:t>
            </a:r>
            <a:r>
              <a:rPr sz="2200" b="1" spc="-11" dirty="0">
                <a:solidFill>
                  <a:schemeClr val="accent2"/>
                </a:solidFill>
                <a:latin typeface="Co Headline"/>
                <a:cs typeface="Co Headline"/>
              </a:rPr>
              <a:t>%</a:t>
            </a:r>
            <a:endParaRPr sz="2200" dirty="0">
              <a:solidFill>
                <a:schemeClr val="accent2"/>
              </a:solidFill>
              <a:latin typeface="Co Headline"/>
              <a:cs typeface="Co Headline"/>
            </a:endParaRPr>
          </a:p>
        </p:txBody>
      </p:sp>
      <p:sp>
        <p:nvSpPr>
          <p:cNvPr id="40" name="object 15">
            <a:extLst>
              <a:ext uri="{FF2B5EF4-FFF2-40B4-BE49-F238E27FC236}">
                <a16:creationId xmlns:a16="http://schemas.microsoft.com/office/drawing/2014/main" id="{EA921A45-C036-44D3-BAF9-D2641950FFDC}"/>
              </a:ext>
            </a:extLst>
          </p:cNvPr>
          <p:cNvSpPr txBox="1"/>
          <p:nvPr/>
        </p:nvSpPr>
        <p:spPr>
          <a:xfrm>
            <a:off x="4084531" y="3828038"/>
            <a:ext cx="1224891" cy="405817"/>
          </a:xfrm>
          <a:prstGeom prst="rect">
            <a:avLst/>
          </a:prstGeom>
        </p:spPr>
        <p:txBody>
          <a:bodyPr vert="horz" wrap="square" lIns="0" tIns="12700" rIns="0" bIns="0" rtlCol="0">
            <a:spAutoFit/>
          </a:bodyPr>
          <a:lstStyle/>
          <a:p>
            <a:pPr marL="250850" marR="243228" algn="ctr">
              <a:lnSpc>
                <a:spcPct val="106500"/>
              </a:lnSpc>
              <a:spcBef>
                <a:spcPts val="100"/>
              </a:spcBef>
            </a:pPr>
            <a:r>
              <a:rPr lang="en-US" sz="800" dirty="0">
                <a:solidFill>
                  <a:schemeClr val="accent1"/>
                </a:solidFill>
                <a:latin typeface="Co Text"/>
                <a:cs typeface="Co Text"/>
              </a:rPr>
              <a:t>Of inactive adults became active</a:t>
            </a:r>
          </a:p>
        </p:txBody>
      </p:sp>
      <p:sp>
        <p:nvSpPr>
          <p:cNvPr id="94" name="object 26">
            <a:extLst>
              <a:ext uri="{FF2B5EF4-FFF2-40B4-BE49-F238E27FC236}">
                <a16:creationId xmlns:a16="http://schemas.microsoft.com/office/drawing/2014/main" id="{561F8F1C-09A7-4023-B9B7-F21F1EAE9CE5}"/>
              </a:ext>
            </a:extLst>
          </p:cNvPr>
          <p:cNvSpPr txBox="1"/>
          <p:nvPr/>
        </p:nvSpPr>
        <p:spPr>
          <a:xfrm>
            <a:off x="6090823" y="3486340"/>
            <a:ext cx="597842" cy="350095"/>
          </a:xfrm>
          <a:prstGeom prst="rect">
            <a:avLst/>
          </a:prstGeom>
        </p:spPr>
        <p:txBody>
          <a:bodyPr vert="horz" wrap="square" lIns="0" tIns="11429" rIns="0" bIns="0" rtlCol="0">
            <a:spAutoFit/>
          </a:bodyPr>
          <a:lstStyle/>
          <a:p>
            <a:pPr marL="12700" algn="ctr">
              <a:spcBef>
                <a:spcPts val="91"/>
              </a:spcBef>
            </a:pPr>
            <a:r>
              <a:rPr lang="en-GB" sz="2200" b="1" spc="-11" dirty="0">
                <a:solidFill>
                  <a:schemeClr val="accent2"/>
                </a:solidFill>
                <a:latin typeface="Co Headline"/>
                <a:cs typeface="Co Headline"/>
              </a:rPr>
              <a:t>63</a:t>
            </a:r>
            <a:r>
              <a:rPr sz="2200" b="1" spc="-11" dirty="0">
                <a:solidFill>
                  <a:schemeClr val="accent2"/>
                </a:solidFill>
                <a:latin typeface="Co Headline"/>
                <a:cs typeface="Co Headline"/>
              </a:rPr>
              <a:t>%</a:t>
            </a:r>
            <a:endParaRPr sz="2200" dirty="0">
              <a:solidFill>
                <a:schemeClr val="accent2"/>
              </a:solidFill>
              <a:latin typeface="Co Headline"/>
              <a:cs typeface="Co Headline"/>
            </a:endParaRPr>
          </a:p>
        </p:txBody>
      </p:sp>
      <p:sp>
        <p:nvSpPr>
          <p:cNvPr id="102" name="object 15">
            <a:extLst>
              <a:ext uri="{FF2B5EF4-FFF2-40B4-BE49-F238E27FC236}">
                <a16:creationId xmlns:a16="http://schemas.microsoft.com/office/drawing/2014/main" id="{A7AFBDA4-002E-4F5A-9396-C5EACA7662DB}"/>
              </a:ext>
            </a:extLst>
          </p:cNvPr>
          <p:cNvSpPr txBox="1"/>
          <p:nvPr/>
        </p:nvSpPr>
        <p:spPr>
          <a:xfrm>
            <a:off x="5779879" y="3805804"/>
            <a:ext cx="1219729" cy="405817"/>
          </a:xfrm>
          <a:prstGeom prst="rect">
            <a:avLst/>
          </a:prstGeom>
        </p:spPr>
        <p:txBody>
          <a:bodyPr vert="horz" wrap="square" lIns="0" tIns="12700" rIns="0" bIns="0" rtlCol="0">
            <a:spAutoFit/>
          </a:bodyPr>
          <a:lstStyle/>
          <a:p>
            <a:pPr marL="250850" marR="243228" algn="ctr">
              <a:lnSpc>
                <a:spcPct val="106500"/>
              </a:lnSpc>
              <a:spcBef>
                <a:spcPts val="100"/>
              </a:spcBef>
            </a:pPr>
            <a:r>
              <a:rPr lang="en-US" sz="800" dirty="0">
                <a:solidFill>
                  <a:schemeClr val="accent1"/>
                </a:solidFill>
                <a:latin typeface="Co Text"/>
                <a:cs typeface="Co Text"/>
              </a:rPr>
              <a:t>Of less active children became active</a:t>
            </a:r>
          </a:p>
        </p:txBody>
      </p:sp>
      <p:sp>
        <p:nvSpPr>
          <p:cNvPr id="124" name="object 32">
            <a:extLst>
              <a:ext uri="{FF2B5EF4-FFF2-40B4-BE49-F238E27FC236}">
                <a16:creationId xmlns:a16="http://schemas.microsoft.com/office/drawing/2014/main" id="{B928269E-31B7-41F5-80AD-F35DB9640881}"/>
              </a:ext>
            </a:extLst>
          </p:cNvPr>
          <p:cNvSpPr txBox="1"/>
          <p:nvPr/>
        </p:nvSpPr>
        <p:spPr>
          <a:xfrm>
            <a:off x="158989" y="8838931"/>
            <a:ext cx="1660882" cy="1490152"/>
          </a:xfrm>
          <a:prstGeom prst="rect">
            <a:avLst/>
          </a:prstGeom>
          <a:solidFill>
            <a:schemeClr val="accent4"/>
          </a:solidFill>
        </p:spPr>
        <p:txBody>
          <a:bodyPr vert="horz" wrap="square" lIns="0" tIns="12700" rIns="0" bIns="0" rtlCol="0">
            <a:spAutoFit/>
          </a:bodyPr>
          <a:lstStyle/>
          <a:p>
            <a:pPr marL="12700" algn="ctr" defTabSz="457244">
              <a:spcBef>
                <a:spcPts val="100"/>
              </a:spcBef>
              <a:defRPr/>
            </a:pPr>
            <a:r>
              <a:rPr lang="en-GB" sz="1200" dirty="0">
                <a:solidFill>
                  <a:schemeClr val="accent1"/>
                </a:solidFill>
                <a:latin typeface="Co Text"/>
                <a:cs typeface="Co Text"/>
              </a:rPr>
              <a:t> “During this nasty virus it was nice to get out and go for a walk in places/areas of Bridgwater we wouldn’t have normally walked” </a:t>
            </a:r>
            <a:r>
              <a:rPr lang="en-GB" sz="1200" b="1" dirty="0">
                <a:solidFill>
                  <a:schemeClr val="accent1"/>
                </a:solidFill>
                <a:latin typeface="Co Text"/>
                <a:cs typeface="Co Text"/>
              </a:rPr>
              <a:t>– Girl, under 11</a:t>
            </a:r>
            <a:endParaRPr sz="1200" b="1" dirty="0">
              <a:solidFill>
                <a:schemeClr val="accent1"/>
              </a:solidFill>
              <a:latin typeface="Co Text"/>
              <a:cs typeface="Co Text"/>
            </a:endParaRPr>
          </a:p>
        </p:txBody>
      </p:sp>
      <p:sp>
        <p:nvSpPr>
          <p:cNvPr id="126" name="object 32">
            <a:extLst>
              <a:ext uri="{FF2B5EF4-FFF2-40B4-BE49-F238E27FC236}">
                <a16:creationId xmlns:a16="http://schemas.microsoft.com/office/drawing/2014/main" id="{5186A1FD-1C7D-423B-910B-EFFEC7221531}"/>
              </a:ext>
            </a:extLst>
          </p:cNvPr>
          <p:cNvSpPr txBox="1"/>
          <p:nvPr/>
        </p:nvSpPr>
        <p:spPr>
          <a:xfrm>
            <a:off x="1900859" y="8822987"/>
            <a:ext cx="2101420" cy="1490152"/>
          </a:xfrm>
          <a:prstGeom prst="rect">
            <a:avLst/>
          </a:prstGeom>
          <a:solidFill>
            <a:schemeClr val="accent2"/>
          </a:solidFill>
        </p:spPr>
        <p:txBody>
          <a:bodyPr vert="horz" wrap="square" lIns="0" tIns="12700" rIns="0" bIns="0" rtlCol="0">
            <a:spAutoFit/>
          </a:bodyPr>
          <a:lstStyle/>
          <a:p>
            <a:pPr marL="12700" algn="ctr" defTabSz="457244">
              <a:spcBef>
                <a:spcPts val="100"/>
              </a:spcBef>
              <a:defRPr/>
            </a:pPr>
            <a:r>
              <a:rPr lang="en-GB" sz="1200" dirty="0">
                <a:solidFill>
                  <a:schemeClr val="bg1"/>
                </a:solidFill>
                <a:latin typeface="Co Text"/>
                <a:cs typeface="Co Text"/>
              </a:rPr>
              <a:t> “Beat the street help me to want to walk more and to see more of my town which was fun. And my mum said it help me fall asleep quicker at night, so she was happier” </a:t>
            </a:r>
            <a:r>
              <a:rPr lang="en-GB" sz="1200" b="1" dirty="0">
                <a:solidFill>
                  <a:schemeClr val="bg1"/>
                </a:solidFill>
                <a:latin typeface="Co Text"/>
                <a:cs typeface="Co Text"/>
              </a:rPr>
              <a:t>– Female, under 11</a:t>
            </a:r>
            <a:endParaRPr sz="1200" b="1" dirty="0">
              <a:solidFill>
                <a:schemeClr val="bg1"/>
              </a:solidFill>
              <a:latin typeface="Co Text"/>
              <a:cs typeface="Co Text"/>
            </a:endParaRPr>
          </a:p>
        </p:txBody>
      </p:sp>
      <p:sp>
        <p:nvSpPr>
          <p:cNvPr id="128" name="object 32">
            <a:extLst>
              <a:ext uri="{FF2B5EF4-FFF2-40B4-BE49-F238E27FC236}">
                <a16:creationId xmlns:a16="http://schemas.microsoft.com/office/drawing/2014/main" id="{05026417-632B-464C-85B6-54B8137B1CC4}"/>
              </a:ext>
            </a:extLst>
          </p:cNvPr>
          <p:cNvSpPr txBox="1"/>
          <p:nvPr/>
        </p:nvSpPr>
        <p:spPr>
          <a:xfrm>
            <a:off x="4089327" y="8824702"/>
            <a:ext cx="1690552" cy="1305486"/>
          </a:xfrm>
          <a:prstGeom prst="rect">
            <a:avLst/>
          </a:prstGeom>
          <a:solidFill>
            <a:schemeClr val="accent4"/>
          </a:solidFill>
        </p:spPr>
        <p:txBody>
          <a:bodyPr vert="horz" wrap="square" lIns="0" tIns="12700" rIns="0" bIns="0" rtlCol="0">
            <a:spAutoFit/>
          </a:bodyPr>
          <a:lstStyle/>
          <a:p>
            <a:pPr marL="12700" algn="ctr" defTabSz="457244">
              <a:spcBef>
                <a:spcPts val="100"/>
              </a:spcBef>
              <a:defRPr/>
            </a:pPr>
            <a:r>
              <a:rPr lang="en-GB" sz="1200" dirty="0">
                <a:solidFill>
                  <a:schemeClr val="bg2"/>
                </a:solidFill>
                <a:latin typeface="Co Text"/>
                <a:cs typeface="Co Text"/>
              </a:rPr>
              <a:t> </a:t>
            </a:r>
            <a:r>
              <a:rPr lang="en-GB" sz="1200" dirty="0">
                <a:solidFill>
                  <a:schemeClr val="accent1"/>
                </a:solidFill>
                <a:latin typeface="Co Text"/>
                <a:cs typeface="Co Text"/>
              </a:rPr>
              <a:t>“I visited other parts of the town.  I searched for the signs. I was more active on a daily basis.  I walked and ran.” </a:t>
            </a:r>
            <a:r>
              <a:rPr lang="en-GB" sz="1200" b="1" dirty="0">
                <a:solidFill>
                  <a:schemeClr val="accent1"/>
                </a:solidFill>
                <a:latin typeface="Co Text"/>
                <a:cs typeface="Co Text"/>
              </a:rPr>
              <a:t>– Boy, under 11</a:t>
            </a:r>
            <a:endParaRPr sz="1200" b="1" dirty="0">
              <a:solidFill>
                <a:schemeClr val="accent1"/>
              </a:solidFill>
              <a:latin typeface="Co Text"/>
              <a:cs typeface="Co Text"/>
            </a:endParaRPr>
          </a:p>
        </p:txBody>
      </p:sp>
      <p:sp>
        <p:nvSpPr>
          <p:cNvPr id="136" name="Text Placeholder 5">
            <a:extLst>
              <a:ext uri="{FF2B5EF4-FFF2-40B4-BE49-F238E27FC236}">
                <a16:creationId xmlns:a16="http://schemas.microsoft.com/office/drawing/2014/main" id="{312CDA87-A497-4E84-9AA7-2470A279487F}"/>
              </a:ext>
            </a:extLst>
          </p:cNvPr>
          <p:cNvSpPr txBox="1">
            <a:spLocks/>
          </p:cNvSpPr>
          <p:nvPr/>
        </p:nvSpPr>
        <p:spPr>
          <a:xfrm>
            <a:off x="404239" y="7962257"/>
            <a:ext cx="6692281" cy="749314"/>
          </a:xfrm>
          <a:prstGeom prst="rect">
            <a:avLst/>
          </a:prstGeom>
        </p:spPr>
        <p:txBody>
          <a:bodyPr vert="horz" lIns="0" tIns="0" rIns="0" bIns="0" rtlCol="0">
            <a:noAutofit/>
          </a:bodyPr>
          <a:lst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a:lstStyle>
          <a:p>
            <a:r>
              <a:rPr lang="en-GB" dirty="0"/>
              <a:t>Qualitative Feedback from Children</a:t>
            </a:r>
          </a:p>
          <a:p>
            <a:pPr lvl="1"/>
            <a:r>
              <a:rPr lang="en-GB" dirty="0"/>
              <a:t>265 children provided qualitative feedback post-game. These responses suggested children had become more physically active and more connected to each other and the local area.</a:t>
            </a:r>
          </a:p>
        </p:txBody>
      </p:sp>
      <p:sp>
        <p:nvSpPr>
          <p:cNvPr id="37" name="Text Placeholder 5">
            <a:extLst>
              <a:ext uri="{FF2B5EF4-FFF2-40B4-BE49-F238E27FC236}">
                <a16:creationId xmlns:a16="http://schemas.microsoft.com/office/drawing/2014/main" id="{CBAF8F35-B7BE-49AE-B533-94DC38B9D8A4}"/>
              </a:ext>
            </a:extLst>
          </p:cNvPr>
          <p:cNvSpPr txBox="1">
            <a:spLocks/>
          </p:cNvSpPr>
          <p:nvPr/>
        </p:nvSpPr>
        <p:spPr>
          <a:xfrm>
            <a:off x="432094" y="4462179"/>
            <a:ext cx="2475768" cy="303945"/>
          </a:xfrm>
          <a:prstGeom prst="rect">
            <a:avLst/>
          </a:prstGeom>
        </p:spPr>
        <p:txBody>
          <a:bodyPr vert="horz" lIns="0" tIns="0" rIns="0" bIns="0" rtlCol="0">
            <a:noAutofit/>
          </a:bodyPr>
          <a:lst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a:lstStyle>
          <a:p>
            <a:r>
              <a:rPr lang="en-GB" dirty="0"/>
              <a:t>Demographics</a:t>
            </a:r>
          </a:p>
        </p:txBody>
      </p:sp>
      <p:pic>
        <p:nvPicPr>
          <p:cNvPr id="8" name="Picture 7" descr="A picture containing diagram&#10;&#10;Description automatically generated">
            <a:extLst>
              <a:ext uri="{FF2B5EF4-FFF2-40B4-BE49-F238E27FC236}">
                <a16:creationId xmlns:a16="http://schemas.microsoft.com/office/drawing/2014/main" id="{896B1A19-35BC-4B0C-A896-A6357540BD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6761" y="144501"/>
            <a:ext cx="1821362" cy="1639380"/>
          </a:xfrm>
          <a:prstGeom prst="rect">
            <a:avLst/>
          </a:prstGeom>
        </p:spPr>
      </p:pic>
      <p:pic>
        <p:nvPicPr>
          <p:cNvPr id="12" name="Picture 11" descr="A picture containing text, vector graphics&#10;&#10;Description automatically generated">
            <a:extLst>
              <a:ext uri="{FF2B5EF4-FFF2-40B4-BE49-F238E27FC236}">
                <a16:creationId xmlns:a16="http://schemas.microsoft.com/office/drawing/2014/main" id="{9ED0DE04-D012-4A5C-9C28-BF8A6B9D51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7532" y="2293916"/>
            <a:ext cx="717216" cy="1129171"/>
          </a:xfrm>
          <a:prstGeom prst="rect">
            <a:avLst/>
          </a:prstGeom>
        </p:spPr>
      </p:pic>
      <p:sp>
        <p:nvSpPr>
          <p:cNvPr id="130" name="object 32">
            <a:extLst>
              <a:ext uri="{FF2B5EF4-FFF2-40B4-BE49-F238E27FC236}">
                <a16:creationId xmlns:a16="http://schemas.microsoft.com/office/drawing/2014/main" id="{E1D72FE9-AB97-408F-B5EB-785E1DF442CA}"/>
              </a:ext>
            </a:extLst>
          </p:cNvPr>
          <p:cNvSpPr txBox="1"/>
          <p:nvPr/>
        </p:nvSpPr>
        <p:spPr>
          <a:xfrm>
            <a:off x="5854805" y="8822987"/>
            <a:ext cx="1545881" cy="1318310"/>
          </a:xfrm>
          <a:prstGeom prst="rect">
            <a:avLst/>
          </a:prstGeom>
          <a:solidFill>
            <a:schemeClr val="accent2"/>
          </a:solidFill>
        </p:spPr>
        <p:txBody>
          <a:bodyPr vert="horz" wrap="square" lIns="0" tIns="12700" rIns="0" bIns="0" rtlCol="0">
            <a:spAutoFit/>
          </a:bodyPr>
          <a:lstStyle/>
          <a:p>
            <a:pPr marL="12700" algn="ctr" defTabSz="457244">
              <a:spcBef>
                <a:spcPts val="100"/>
              </a:spcBef>
              <a:defRPr/>
            </a:pPr>
            <a:r>
              <a:rPr lang="en-GB" sz="1200" dirty="0">
                <a:solidFill>
                  <a:schemeClr val="bg1"/>
                </a:solidFill>
                <a:latin typeface="Co Text"/>
                <a:cs typeface="Co Text"/>
              </a:rPr>
              <a:t> “It helped me because it got me and my family out and about more often. Also, I spent more time outside than inside.” </a:t>
            </a:r>
            <a:r>
              <a:rPr lang="en-GB" sz="1200" b="1" dirty="0">
                <a:solidFill>
                  <a:schemeClr val="bg1"/>
                </a:solidFill>
                <a:latin typeface="Co Text"/>
                <a:cs typeface="Co Text"/>
              </a:rPr>
              <a:t>– </a:t>
            </a:r>
          </a:p>
          <a:p>
            <a:pPr marL="12700" algn="ctr" defTabSz="457244">
              <a:spcBef>
                <a:spcPts val="100"/>
              </a:spcBef>
              <a:defRPr/>
            </a:pPr>
            <a:r>
              <a:rPr lang="en-GB" sz="1200" b="1" dirty="0">
                <a:solidFill>
                  <a:schemeClr val="bg1"/>
                </a:solidFill>
                <a:latin typeface="Co Text"/>
                <a:cs typeface="Co Text"/>
              </a:rPr>
              <a:t>Boy, under 11</a:t>
            </a:r>
            <a:endParaRPr sz="1200" b="1" dirty="0">
              <a:solidFill>
                <a:schemeClr val="bg1"/>
              </a:solidFill>
              <a:latin typeface="Co Text"/>
              <a:cs typeface="Co Text"/>
            </a:endParaRPr>
          </a:p>
        </p:txBody>
      </p:sp>
      <p:sp>
        <p:nvSpPr>
          <p:cNvPr id="32" name="Text Placeholder 31">
            <a:extLst>
              <a:ext uri="{FF2B5EF4-FFF2-40B4-BE49-F238E27FC236}">
                <a16:creationId xmlns:a16="http://schemas.microsoft.com/office/drawing/2014/main" id="{1FFB16EC-84A9-4CF5-8585-3BD2B154906C}"/>
              </a:ext>
            </a:extLst>
          </p:cNvPr>
          <p:cNvSpPr>
            <a:spLocks noGrp="1"/>
          </p:cNvSpPr>
          <p:nvPr>
            <p:ph type="body" sz="quarter" idx="14"/>
          </p:nvPr>
        </p:nvSpPr>
        <p:spPr>
          <a:xfrm>
            <a:off x="392301" y="601855"/>
            <a:ext cx="5211934" cy="1333567"/>
          </a:xfrm>
        </p:spPr>
        <p:txBody>
          <a:bodyPr/>
          <a:lstStyle/>
          <a:p>
            <a:pPr algn="just">
              <a:lnSpc>
                <a:spcPct val="100000"/>
              </a:lnSpc>
              <a:spcAft>
                <a:spcPts val="0"/>
              </a:spcAft>
            </a:pPr>
            <a:r>
              <a:rPr lang="en-GB" sz="1100" dirty="0">
                <a:solidFill>
                  <a:srgbClr val="474747"/>
                </a:solidFill>
              </a:rPr>
              <a:t>Beat the Street is an evidence-based population level, behaviour-change programme that creates a social norm around being active. It connects people to each other and their environment and addresses health inequalities through small changes to daily behaviour. In Bridgwater it brought partners together to deliver shared objectives on improving people’s health and wellbeing, active travel and the environment and catalysed local strategies. Sustainability is in the behaviour change of participants – enabling them to take control of their health. </a:t>
            </a:r>
          </a:p>
        </p:txBody>
      </p:sp>
      <p:sp>
        <p:nvSpPr>
          <p:cNvPr id="59" name="Isosceles Triangle 58">
            <a:extLst>
              <a:ext uri="{FF2B5EF4-FFF2-40B4-BE49-F238E27FC236}">
                <a16:creationId xmlns:a16="http://schemas.microsoft.com/office/drawing/2014/main" id="{34B8D9AF-E664-4850-A9CD-7DCF56D44F97}"/>
              </a:ext>
            </a:extLst>
          </p:cNvPr>
          <p:cNvSpPr/>
          <p:nvPr/>
        </p:nvSpPr>
        <p:spPr>
          <a:xfrm rot="12590286">
            <a:off x="5801686" y="9983531"/>
            <a:ext cx="351692" cy="315532"/>
          </a:xfrm>
          <a:prstGeom prst="triangle">
            <a:avLst/>
          </a:prstGeom>
          <a:solidFill>
            <a:schemeClr val="accent2"/>
          </a:solidFill>
        </p:spPr>
        <p:txBody>
          <a:bodyPr wrap="square" rtlCol="0" anchor="ctr">
            <a:spAutoFit/>
          </a:bodyPr>
          <a:lstStyle/>
          <a:p>
            <a:pPr algn="ctr"/>
            <a:endParaRPr lang="en-GB" sz="1100" dirty="0">
              <a:solidFill>
                <a:schemeClr val="accent1"/>
              </a:solidFill>
              <a:latin typeface="+mj-lt"/>
            </a:endParaRPr>
          </a:p>
        </p:txBody>
      </p:sp>
      <p:sp>
        <p:nvSpPr>
          <p:cNvPr id="57" name="Isosceles Triangle 56">
            <a:extLst>
              <a:ext uri="{FF2B5EF4-FFF2-40B4-BE49-F238E27FC236}">
                <a16:creationId xmlns:a16="http://schemas.microsoft.com/office/drawing/2014/main" id="{4CF1DFD4-7A52-462F-B3B7-A0758F41574D}"/>
              </a:ext>
            </a:extLst>
          </p:cNvPr>
          <p:cNvSpPr/>
          <p:nvPr/>
        </p:nvSpPr>
        <p:spPr>
          <a:xfrm rot="12590286">
            <a:off x="138462" y="10171316"/>
            <a:ext cx="351692" cy="315532"/>
          </a:xfrm>
          <a:prstGeom prst="triangle">
            <a:avLst/>
          </a:prstGeom>
          <a:solidFill>
            <a:schemeClr val="accent4"/>
          </a:solidFill>
        </p:spPr>
        <p:txBody>
          <a:bodyPr wrap="square" rtlCol="0" anchor="ctr">
            <a:spAutoFit/>
          </a:bodyPr>
          <a:lstStyle/>
          <a:p>
            <a:pPr algn="ctr"/>
            <a:endParaRPr lang="en-GB" sz="1100" dirty="0">
              <a:solidFill>
                <a:schemeClr val="accent1"/>
              </a:solidFill>
              <a:latin typeface="+mj-lt"/>
            </a:endParaRPr>
          </a:p>
        </p:txBody>
      </p:sp>
      <p:sp>
        <p:nvSpPr>
          <p:cNvPr id="58" name="Isosceles Triangle 57">
            <a:extLst>
              <a:ext uri="{FF2B5EF4-FFF2-40B4-BE49-F238E27FC236}">
                <a16:creationId xmlns:a16="http://schemas.microsoft.com/office/drawing/2014/main" id="{B8A99EE4-DD7A-4820-80E9-0513FC308740}"/>
              </a:ext>
            </a:extLst>
          </p:cNvPr>
          <p:cNvSpPr/>
          <p:nvPr/>
        </p:nvSpPr>
        <p:spPr>
          <a:xfrm rot="12590286">
            <a:off x="1950966" y="10156537"/>
            <a:ext cx="351692" cy="315532"/>
          </a:xfrm>
          <a:prstGeom prst="triangle">
            <a:avLst/>
          </a:prstGeom>
          <a:solidFill>
            <a:schemeClr val="accent2"/>
          </a:solidFill>
        </p:spPr>
        <p:txBody>
          <a:bodyPr wrap="square" rtlCol="0" anchor="ctr">
            <a:spAutoFit/>
          </a:bodyPr>
          <a:lstStyle/>
          <a:p>
            <a:pPr algn="ctr"/>
            <a:endParaRPr lang="en-GB" sz="1100" dirty="0">
              <a:solidFill>
                <a:schemeClr val="accent1"/>
              </a:solidFill>
              <a:latin typeface="+mj-lt"/>
            </a:endParaRPr>
          </a:p>
        </p:txBody>
      </p:sp>
      <p:pic>
        <p:nvPicPr>
          <p:cNvPr id="34" name="Picture 33" descr="Icon&#10;&#10;Description automatically generated">
            <a:extLst>
              <a:ext uri="{FF2B5EF4-FFF2-40B4-BE49-F238E27FC236}">
                <a16:creationId xmlns:a16="http://schemas.microsoft.com/office/drawing/2014/main" id="{EBD30C0F-DD5F-4824-AB0A-CB14777F39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927" y="2553422"/>
            <a:ext cx="521229" cy="916033"/>
          </a:xfrm>
          <a:prstGeom prst="rect">
            <a:avLst/>
          </a:prstGeom>
        </p:spPr>
      </p:pic>
      <p:sp>
        <p:nvSpPr>
          <p:cNvPr id="36" name="Text Placeholder 5">
            <a:extLst>
              <a:ext uri="{FF2B5EF4-FFF2-40B4-BE49-F238E27FC236}">
                <a16:creationId xmlns:a16="http://schemas.microsoft.com/office/drawing/2014/main" id="{36054C81-D9FF-4E7E-9DA6-F445BE813B78}"/>
              </a:ext>
            </a:extLst>
          </p:cNvPr>
          <p:cNvSpPr txBox="1">
            <a:spLocks/>
          </p:cNvSpPr>
          <p:nvPr/>
        </p:nvSpPr>
        <p:spPr>
          <a:xfrm>
            <a:off x="392301" y="2146019"/>
            <a:ext cx="2454466" cy="309427"/>
          </a:xfrm>
          <a:prstGeom prst="rect">
            <a:avLst/>
          </a:prstGeom>
        </p:spPr>
        <p:txBody>
          <a:bodyPr vert="horz" lIns="0" tIns="0" rIns="0" bIns="0" rtlCol="0">
            <a:noAutofit/>
          </a:bodyPr>
          <a:lst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a:lstStyle>
          <a:p>
            <a:r>
              <a:rPr lang="en-GB" dirty="0"/>
              <a:t>Headline Findings</a:t>
            </a:r>
          </a:p>
        </p:txBody>
      </p:sp>
      <p:sp>
        <p:nvSpPr>
          <p:cNvPr id="42" name="Text Placeholder 5">
            <a:extLst>
              <a:ext uri="{FF2B5EF4-FFF2-40B4-BE49-F238E27FC236}">
                <a16:creationId xmlns:a16="http://schemas.microsoft.com/office/drawing/2014/main" id="{C8947014-CEA0-4D04-91F6-E04514FCD0E3}"/>
              </a:ext>
            </a:extLst>
          </p:cNvPr>
          <p:cNvSpPr txBox="1">
            <a:spLocks/>
          </p:cNvSpPr>
          <p:nvPr/>
        </p:nvSpPr>
        <p:spPr>
          <a:xfrm>
            <a:off x="432094" y="4849970"/>
            <a:ext cx="2290324" cy="3002584"/>
          </a:xfrm>
          <a:prstGeom prst="rect">
            <a:avLst/>
          </a:prstGeom>
        </p:spPr>
        <p:txBody>
          <a:bodyPr vert="horz" lIns="0" tIns="0" rIns="0" bIns="0" rtlCol="0">
            <a:noAutofit/>
          </a:bodyPr>
          <a:lst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a:lstStyle>
          <a:p>
            <a:pPr lvl="1"/>
            <a:r>
              <a:rPr lang="en-GB" b="1" dirty="0"/>
              <a:t>Age: </a:t>
            </a:r>
            <a:r>
              <a:rPr lang="en-GB" dirty="0"/>
              <a:t>48% of players were adults (using cards) and 52% were children (using fobs).</a:t>
            </a:r>
          </a:p>
          <a:p>
            <a:pPr lvl="1"/>
            <a:r>
              <a:rPr lang="en-GB" b="1" dirty="0"/>
              <a:t>Gender: </a:t>
            </a:r>
            <a:r>
              <a:rPr lang="en-GB" dirty="0"/>
              <a:t>75% of adults were female. </a:t>
            </a:r>
          </a:p>
          <a:p>
            <a:pPr lvl="1"/>
            <a:r>
              <a:rPr lang="en-GB" b="1" dirty="0"/>
              <a:t>Ethnicity: </a:t>
            </a:r>
            <a:r>
              <a:rPr lang="en-GB" dirty="0"/>
              <a:t>96% were of white ethnic background. </a:t>
            </a:r>
          </a:p>
          <a:p>
            <a:pPr lvl="1"/>
            <a:r>
              <a:rPr lang="en-GB" b="1" dirty="0"/>
              <a:t>Long-term Medical Condition: </a:t>
            </a:r>
            <a:r>
              <a:rPr lang="en-GB" dirty="0"/>
              <a:t>13% had a long-term medical condition. </a:t>
            </a:r>
          </a:p>
          <a:p>
            <a:pPr lvl="1"/>
            <a:r>
              <a:rPr lang="en-GB" b="1" dirty="0"/>
              <a:t>Disability: </a:t>
            </a:r>
            <a:r>
              <a:rPr lang="en-GB" dirty="0"/>
              <a:t>4% had a disability. </a:t>
            </a:r>
          </a:p>
          <a:p>
            <a:pPr lvl="1"/>
            <a:r>
              <a:rPr lang="en-GB" b="1" dirty="0"/>
              <a:t>Level of Deprivation: </a:t>
            </a:r>
            <a:r>
              <a:rPr lang="en-GB" dirty="0"/>
              <a:t>37% were living in the 20% most deprived areas, whereas 64% were living in the 40% most deprived areas.</a:t>
            </a:r>
          </a:p>
        </p:txBody>
      </p:sp>
      <p:pic>
        <p:nvPicPr>
          <p:cNvPr id="5" name="Picture 4" descr="A picture containing text, toy, vector graphics, doll&#10;&#10;Description automatically generated">
            <a:extLst>
              <a:ext uri="{FF2B5EF4-FFF2-40B4-BE49-F238E27FC236}">
                <a16:creationId xmlns:a16="http://schemas.microsoft.com/office/drawing/2014/main" id="{D3933624-A065-4065-A044-BCA44C4280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613" y="2494948"/>
            <a:ext cx="1037271" cy="985635"/>
          </a:xfrm>
          <a:prstGeom prst="rect">
            <a:avLst/>
          </a:prstGeom>
        </p:spPr>
      </p:pic>
      <p:sp>
        <p:nvSpPr>
          <p:cNvPr id="43" name="Text Placeholder 5">
            <a:extLst>
              <a:ext uri="{FF2B5EF4-FFF2-40B4-BE49-F238E27FC236}">
                <a16:creationId xmlns:a16="http://schemas.microsoft.com/office/drawing/2014/main" id="{B7DCE0A5-6655-4783-84FD-C8CE5DA66FB5}"/>
              </a:ext>
            </a:extLst>
          </p:cNvPr>
          <p:cNvSpPr txBox="1">
            <a:spLocks/>
          </p:cNvSpPr>
          <p:nvPr/>
        </p:nvSpPr>
        <p:spPr>
          <a:xfrm>
            <a:off x="2961947" y="4469777"/>
            <a:ext cx="2966111" cy="302416"/>
          </a:xfrm>
          <a:prstGeom prst="rect">
            <a:avLst/>
          </a:prstGeom>
        </p:spPr>
        <p:txBody>
          <a:bodyPr vert="horz" lIns="0" tIns="0" rIns="0" bIns="0" rtlCol="0">
            <a:noAutofit/>
          </a:bodyPr>
          <a:lst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a:lstStyle>
          <a:p>
            <a:r>
              <a:rPr lang="en-GB" dirty="0"/>
              <a:t>Movement Data </a:t>
            </a:r>
          </a:p>
        </p:txBody>
      </p:sp>
      <p:cxnSp>
        <p:nvCxnSpPr>
          <p:cNvPr id="44" name="Straight Connector 43">
            <a:extLst>
              <a:ext uri="{FF2B5EF4-FFF2-40B4-BE49-F238E27FC236}">
                <a16:creationId xmlns:a16="http://schemas.microsoft.com/office/drawing/2014/main" id="{DA1150D9-E2F2-422B-A5BE-7C8C4DFF16C9}"/>
              </a:ext>
            </a:extLst>
          </p:cNvPr>
          <p:cNvCxnSpPr>
            <a:cxnSpLocks/>
          </p:cNvCxnSpPr>
          <p:nvPr/>
        </p:nvCxnSpPr>
        <p:spPr>
          <a:xfrm flipV="1">
            <a:off x="2859693" y="4835090"/>
            <a:ext cx="0" cy="2859602"/>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45" name="Text Placeholder 5">
            <a:extLst>
              <a:ext uri="{FF2B5EF4-FFF2-40B4-BE49-F238E27FC236}">
                <a16:creationId xmlns:a16="http://schemas.microsoft.com/office/drawing/2014/main" id="{12113CDB-9357-486A-881D-A1FF46697F18}"/>
              </a:ext>
            </a:extLst>
          </p:cNvPr>
          <p:cNvSpPr txBox="1">
            <a:spLocks/>
          </p:cNvSpPr>
          <p:nvPr/>
        </p:nvSpPr>
        <p:spPr>
          <a:xfrm>
            <a:off x="2959744" y="4809499"/>
            <a:ext cx="1581273" cy="2885193"/>
          </a:xfrm>
          <a:prstGeom prst="rect">
            <a:avLst/>
          </a:prstGeom>
        </p:spPr>
        <p:txBody>
          <a:bodyPr vert="horz" lIns="0" tIns="0" rIns="0" bIns="0" rtlCol="0">
            <a:noAutofit/>
          </a:bodyPr>
          <a:lst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a:lstStyle>
          <a:p>
            <a:pPr lvl="1" algn="just"/>
            <a:r>
              <a:rPr lang="en-GB" dirty="0"/>
              <a:t>Throughout the 4- week game, 149,945 taps were recorded on Beat Boxes and a 45,737 miles were travelled – an average of 11 miles per person.</a:t>
            </a:r>
          </a:p>
          <a:p>
            <a:pPr lvl="1" algn="just"/>
            <a:r>
              <a:rPr lang="en-GB" dirty="0"/>
              <a:t>The heatmap (right) shows there was high engagement with Beat Boxes across Bridgwater. </a:t>
            </a:r>
          </a:p>
        </p:txBody>
      </p:sp>
      <p:pic>
        <p:nvPicPr>
          <p:cNvPr id="4" name="Picture 3">
            <a:extLst>
              <a:ext uri="{FF2B5EF4-FFF2-40B4-BE49-F238E27FC236}">
                <a16:creationId xmlns:a16="http://schemas.microsoft.com/office/drawing/2014/main" id="{844722DF-5A98-4388-8641-1EB9559BB5DA}"/>
              </a:ext>
            </a:extLst>
          </p:cNvPr>
          <p:cNvPicPr>
            <a:picLocks noChangeAspect="1"/>
          </p:cNvPicPr>
          <p:nvPr/>
        </p:nvPicPr>
        <p:blipFill rotWithShape="1">
          <a:blip r:embed="rId6"/>
          <a:srcRect l="20056" r="17168"/>
          <a:stretch/>
        </p:blipFill>
        <p:spPr>
          <a:xfrm>
            <a:off x="4687443" y="4558429"/>
            <a:ext cx="2728719" cy="3148280"/>
          </a:xfrm>
          <a:prstGeom prst="rect">
            <a:avLst/>
          </a:prstGeom>
        </p:spPr>
      </p:pic>
      <p:pic>
        <p:nvPicPr>
          <p:cNvPr id="35" name="Picture 2">
            <a:extLst>
              <a:ext uri="{FF2B5EF4-FFF2-40B4-BE49-F238E27FC236}">
                <a16:creationId xmlns:a16="http://schemas.microsoft.com/office/drawing/2014/main" id="{6EBC354F-FA16-4921-AA2B-406EF6E6F2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668140" y="2522422"/>
            <a:ext cx="702443" cy="883768"/>
          </a:xfrm>
          <a:prstGeom prst="rect">
            <a:avLst/>
          </a:prstGeom>
          <a:noFill/>
          <a:extLst>
            <a:ext uri="{909E8E84-426E-40DD-AFC4-6F175D3DCCD1}">
              <a14:hiddenFill xmlns:a14="http://schemas.microsoft.com/office/drawing/2010/main">
                <a:solidFill>
                  <a:srgbClr val="FFFFFF"/>
                </a:solidFill>
              </a14:hiddenFill>
            </a:ext>
          </a:extLst>
        </p:spPr>
      </p:pic>
      <p:sp>
        <p:nvSpPr>
          <p:cNvPr id="39" name="object 15">
            <a:extLst>
              <a:ext uri="{FF2B5EF4-FFF2-40B4-BE49-F238E27FC236}">
                <a16:creationId xmlns:a16="http://schemas.microsoft.com/office/drawing/2014/main" id="{0C68BC2B-D731-46FB-9FE7-DC6880A04D28}"/>
              </a:ext>
            </a:extLst>
          </p:cNvPr>
          <p:cNvSpPr txBox="1"/>
          <p:nvPr/>
        </p:nvSpPr>
        <p:spPr>
          <a:xfrm>
            <a:off x="2419460" y="3840194"/>
            <a:ext cx="1112520" cy="274114"/>
          </a:xfrm>
          <a:prstGeom prst="rect">
            <a:avLst/>
          </a:prstGeom>
        </p:spPr>
        <p:txBody>
          <a:bodyPr vert="horz" wrap="square" lIns="0" tIns="12700" rIns="0" bIns="0" rtlCol="0">
            <a:spAutoFit/>
          </a:bodyPr>
          <a:lstStyle/>
          <a:p>
            <a:pPr marL="250850" marR="243228" algn="ctr">
              <a:lnSpc>
                <a:spcPct val="106500"/>
              </a:lnSpc>
              <a:spcBef>
                <a:spcPts val="100"/>
              </a:spcBef>
            </a:pPr>
            <a:r>
              <a:rPr lang="en-US" sz="800" dirty="0">
                <a:solidFill>
                  <a:schemeClr val="accent1"/>
                </a:solidFill>
                <a:latin typeface="Co Text"/>
                <a:cs typeface="Co Text"/>
              </a:rPr>
              <a:t>Miles were travelled </a:t>
            </a:r>
          </a:p>
        </p:txBody>
      </p:sp>
      <p:sp>
        <p:nvSpPr>
          <p:cNvPr id="41" name="object 26">
            <a:extLst>
              <a:ext uri="{FF2B5EF4-FFF2-40B4-BE49-F238E27FC236}">
                <a16:creationId xmlns:a16="http://schemas.microsoft.com/office/drawing/2014/main" id="{FBB500F4-ABBD-4FD7-965B-18C7204716D5}"/>
              </a:ext>
            </a:extLst>
          </p:cNvPr>
          <p:cNvSpPr txBox="1"/>
          <p:nvPr/>
        </p:nvSpPr>
        <p:spPr>
          <a:xfrm>
            <a:off x="2597845" y="3486316"/>
            <a:ext cx="1112520" cy="350095"/>
          </a:xfrm>
          <a:prstGeom prst="rect">
            <a:avLst/>
          </a:prstGeom>
        </p:spPr>
        <p:txBody>
          <a:bodyPr vert="horz" wrap="square" lIns="0" tIns="11429" rIns="0" bIns="0" rtlCol="0">
            <a:spAutoFit/>
          </a:bodyPr>
          <a:lstStyle/>
          <a:p>
            <a:pPr marL="12700">
              <a:spcBef>
                <a:spcPts val="91"/>
              </a:spcBef>
            </a:pPr>
            <a:r>
              <a:rPr lang="en-GB" sz="2200" b="1" spc="-11" dirty="0">
                <a:solidFill>
                  <a:schemeClr val="accent2"/>
                </a:solidFill>
                <a:latin typeface="Co Headline"/>
                <a:cs typeface="Co Headline"/>
              </a:rPr>
              <a:t>45,737</a:t>
            </a:r>
            <a:endParaRPr sz="2200" dirty="0">
              <a:solidFill>
                <a:schemeClr val="accent2"/>
              </a:solidFill>
              <a:latin typeface="Co Headline"/>
              <a:cs typeface="Co Headline"/>
            </a:endParaRPr>
          </a:p>
        </p:txBody>
      </p:sp>
    </p:spTree>
    <p:extLst>
      <p:ext uri="{BB962C8B-B14F-4D97-AF65-F5344CB8AC3E}">
        <p14:creationId xmlns:p14="http://schemas.microsoft.com/office/powerpoint/2010/main" val="3220459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Isosceles Triangle 27">
            <a:extLst>
              <a:ext uri="{FF2B5EF4-FFF2-40B4-BE49-F238E27FC236}">
                <a16:creationId xmlns:a16="http://schemas.microsoft.com/office/drawing/2014/main" id="{974E0AD7-19D1-490E-A72E-43F87E61F38B}"/>
              </a:ext>
            </a:extLst>
          </p:cNvPr>
          <p:cNvSpPr/>
          <p:nvPr/>
        </p:nvSpPr>
        <p:spPr>
          <a:xfrm rot="12590286">
            <a:off x="2284075" y="9182980"/>
            <a:ext cx="351692" cy="315532"/>
          </a:xfrm>
          <a:prstGeom prst="triangle">
            <a:avLst/>
          </a:prstGeom>
          <a:solidFill>
            <a:schemeClr val="accent2"/>
          </a:solidFill>
        </p:spPr>
        <p:txBody>
          <a:bodyPr wrap="square" rtlCol="0" anchor="ctr">
            <a:spAutoFit/>
          </a:bodyPr>
          <a:lstStyle/>
          <a:p>
            <a:pPr algn="ctr"/>
            <a:endParaRPr lang="en-GB" sz="1100" dirty="0">
              <a:solidFill>
                <a:schemeClr val="accent1"/>
              </a:solidFill>
              <a:latin typeface="+mj-lt"/>
            </a:endParaRPr>
          </a:p>
        </p:txBody>
      </p:sp>
      <p:sp>
        <p:nvSpPr>
          <p:cNvPr id="25" name="Isosceles Triangle 24">
            <a:extLst>
              <a:ext uri="{FF2B5EF4-FFF2-40B4-BE49-F238E27FC236}">
                <a16:creationId xmlns:a16="http://schemas.microsoft.com/office/drawing/2014/main" id="{5B2540AE-6BA7-4399-9A8F-5B54A7A95D94}"/>
              </a:ext>
            </a:extLst>
          </p:cNvPr>
          <p:cNvSpPr/>
          <p:nvPr/>
        </p:nvSpPr>
        <p:spPr>
          <a:xfrm rot="12590286">
            <a:off x="4314084" y="9068827"/>
            <a:ext cx="351692" cy="315532"/>
          </a:xfrm>
          <a:prstGeom prst="triangle">
            <a:avLst/>
          </a:prstGeom>
          <a:solidFill>
            <a:schemeClr val="accent4"/>
          </a:solidFill>
        </p:spPr>
        <p:txBody>
          <a:bodyPr wrap="square" rtlCol="0" anchor="ctr">
            <a:spAutoFit/>
          </a:bodyPr>
          <a:lstStyle/>
          <a:p>
            <a:pPr algn="ctr"/>
            <a:endParaRPr lang="en-GB" sz="1100" dirty="0">
              <a:solidFill>
                <a:schemeClr val="accent1"/>
              </a:solidFill>
              <a:latin typeface="+mj-lt"/>
            </a:endParaRPr>
          </a:p>
        </p:txBody>
      </p:sp>
      <p:cxnSp>
        <p:nvCxnSpPr>
          <p:cNvPr id="27" name="Straight Connector 26">
            <a:extLst>
              <a:ext uri="{FF2B5EF4-FFF2-40B4-BE49-F238E27FC236}">
                <a16:creationId xmlns:a16="http://schemas.microsoft.com/office/drawing/2014/main" id="{325F9D17-998C-46D5-A632-008A7DC42AA6}"/>
              </a:ext>
            </a:extLst>
          </p:cNvPr>
          <p:cNvCxnSpPr>
            <a:cxnSpLocks/>
          </p:cNvCxnSpPr>
          <p:nvPr/>
        </p:nvCxnSpPr>
        <p:spPr>
          <a:xfrm>
            <a:off x="452849" y="1939596"/>
            <a:ext cx="6804001" cy="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B8ED696-3BB9-4258-9800-3E5C89F5207A}"/>
              </a:ext>
            </a:extLst>
          </p:cNvPr>
          <p:cNvCxnSpPr>
            <a:cxnSpLocks/>
          </p:cNvCxnSpPr>
          <p:nvPr/>
        </p:nvCxnSpPr>
        <p:spPr>
          <a:xfrm>
            <a:off x="398300" y="7123896"/>
            <a:ext cx="6804001" cy="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124" name="object 32">
            <a:extLst>
              <a:ext uri="{FF2B5EF4-FFF2-40B4-BE49-F238E27FC236}">
                <a16:creationId xmlns:a16="http://schemas.microsoft.com/office/drawing/2014/main" id="{B928269E-31B7-41F5-80AD-F35DB9640881}"/>
              </a:ext>
            </a:extLst>
          </p:cNvPr>
          <p:cNvSpPr txBox="1"/>
          <p:nvPr/>
        </p:nvSpPr>
        <p:spPr>
          <a:xfrm>
            <a:off x="186775" y="8029565"/>
            <a:ext cx="2049893" cy="1490152"/>
          </a:xfrm>
          <a:prstGeom prst="rect">
            <a:avLst/>
          </a:prstGeom>
          <a:solidFill>
            <a:schemeClr val="accent4"/>
          </a:solidFill>
        </p:spPr>
        <p:txBody>
          <a:bodyPr vert="horz" wrap="square" lIns="0" tIns="12700" rIns="0" bIns="0" rtlCol="0">
            <a:spAutoFit/>
          </a:bodyPr>
          <a:lstStyle/>
          <a:p>
            <a:pPr marL="12700" algn="ctr" defTabSz="457244">
              <a:spcBef>
                <a:spcPts val="100"/>
              </a:spcBef>
              <a:defRPr/>
            </a:pPr>
            <a:r>
              <a:rPr lang="en-GB" sz="1200" dirty="0">
                <a:solidFill>
                  <a:schemeClr val="accent1"/>
                </a:solidFill>
                <a:latin typeface="Co Text"/>
                <a:cs typeface="Co Text"/>
              </a:rPr>
              <a:t> “My son was really enthusiastic about this and on several occasions, we got out and about to play regardless of rain or shine!  It made us both feel much happier and enjoyed each other’s company!” </a:t>
            </a:r>
            <a:r>
              <a:rPr lang="en-GB" sz="1200" b="1" dirty="0">
                <a:solidFill>
                  <a:schemeClr val="accent1"/>
                </a:solidFill>
                <a:latin typeface="Co Text"/>
                <a:cs typeface="Co Text"/>
              </a:rPr>
              <a:t>– Female, aged 30-39</a:t>
            </a:r>
            <a:endParaRPr sz="1200" b="1" dirty="0">
              <a:solidFill>
                <a:schemeClr val="accent1"/>
              </a:solidFill>
              <a:latin typeface="Co Text"/>
              <a:cs typeface="Co Text"/>
            </a:endParaRPr>
          </a:p>
        </p:txBody>
      </p:sp>
      <p:sp>
        <p:nvSpPr>
          <p:cNvPr id="126" name="object 32">
            <a:extLst>
              <a:ext uri="{FF2B5EF4-FFF2-40B4-BE49-F238E27FC236}">
                <a16:creationId xmlns:a16="http://schemas.microsoft.com/office/drawing/2014/main" id="{5186A1FD-1C7D-423B-910B-EFFEC7221531}"/>
              </a:ext>
            </a:extLst>
          </p:cNvPr>
          <p:cNvSpPr txBox="1"/>
          <p:nvPr/>
        </p:nvSpPr>
        <p:spPr>
          <a:xfrm>
            <a:off x="2321017" y="8048344"/>
            <a:ext cx="1918474" cy="1305486"/>
          </a:xfrm>
          <a:prstGeom prst="rect">
            <a:avLst/>
          </a:prstGeom>
          <a:solidFill>
            <a:schemeClr val="accent2"/>
          </a:solidFill>
        </p:spPr>
        <p:txBody>
          <a:bodyPr vert="horz" wrap="square" lIns="0" tIns="12700" rIns="0" bIns="0" rtlCol="0">
            <a:spAutoFit/>
          </a:bodyPr>
          <a:lstStyle/>
          <a:p>
            <a:pPr marL="12700" algn="ctr" defTabSz="457244">
              <a:spcBef>
                <a:spcPts val="100"/>
              </a:spcBef>
              <a:defRPr/>
            </a:pPr>
            <a:r>
              <a:rPr lang="en-GB" sz="1200" dirty="0">
                <a:solidFill>
                  <a:schemeClr val="bg1"/>
                </a:solidFill>
                <a:latin typeface="Co Text"/>
                <a:cs typeface="Co Text"/>
              </a:rPr>
              <a:t> “I took the long way to work just to get extra boxes &amp; I went out with my daughter at the weekend which was a lovely excuse to get out and spend more time together” </a:t>
            </a:r>
            <a:r>
              <a:rPr lang="en-GB" sz="1200" b="1" dirty="0">
                <a:solidFill>
                  <a:schemeClr val="bg1"/>
                </a:solidFill>
                <a:latin typeface="Co Text"/>
                <a:cs typeface="Co Text"/>
              </a:rPr>
              <a:t>– Female, aged 40-49</a:t>
            </a:r>
            <a:endParaRPr sz="1200" b="1" dirty="0">
              <a:solidFill>
                <a:schemeClr val="bg1"/>
              </a:solidFill>
              <a:latin typeface="Co Text"/>
              <a:cs typeface="Co Text"/>
            </a:endParaRPr>
          </a:p>
        </p:txBody>
      </p:sp>
      <p:sp>
        <p:nvSpPr>
          <p:cNvPr id="128" name="object 32">
            <a:extLst>
              <a:ext uri="{FF2B5EF4-FFF2-40B4-BE49-F238E27FC236}">
                <a16:creationId xmlns:a16="http://schemas.microsoft.com/office/drawing/2014/main" id="{05026417-632B-464C-85B6-54B8137B1CC4}"/>
              </a:ext>
            </a:extLst>
          </p:cNvPr>
          <p:cNvSpPr txBox="1"/>
          <p:nvPr/>
        </p:nvSpPr>
        <p:spPr>
          <a:xfrm>
            <a:off x="4313618" y="8050074"/>
            <a:ext cx="1582462" cy="1133644"/>
          </a:xfrm>
          <a:prstGeom prst="rect">
            <a:avLst/>
          </a:prstGeom>
          <a:solidFill>
            <a:schemeClr val="accent4"/>
          </a:solidFill>
        </p:spPr>
        <p:txBody>
          <a:bodyPr vert="horz" wrap="square" lIns="0" tIns="12700" rIns="0" bIns="0" rtlCol="0">
            <a:spAutoFit/>
          </a:bodyPr>
          <a:lstStyle/>
          <a:p>
            <a:pPr marL="12700" algn="ctr" defTabSz="457244">
              <a:spcBef>
                <a:spcPts val="100"/>
              </a:spcBef>
              <a:defRPr/>
            </a:pPr>
            <a:r>
              <a:rPr lang="en-GB" sz="1200" dirty="0">
                <a:solidFill>
                  <a:schemeClr val="accent1"/>
                </a:solidFill>
                <a:latin typeface="Co Text"/>
                <a:cs typeface="Co Text"/>
              </a:rPr>
              <a:t> “I have been going out for longer and more regularly.  I cycled my bike for the first time in a long time.” </a:t>
            </a:r>
            <a:r>
              <a:rPr lang="en-GB" sz="1200" b="1" dirty="0">
                <a:solidFill>
                  <a:schemeClr val="accent1"/>
                </a:solidFill>
                <a:latin typeface="Co Text"/>
                <a:cs typeface="Co Text"/>
              </a:rPr>
              <a:t>– </a:t>
            </a:r>
          </a:p>
          <a:p>
            <a:pPr marL="12700" algn="ctr" defTabSz="457244">
              <a:spcBef>
                <a:spcPts val="100"/>
              </a:spcBef>
              <a:defRPr/>
            </a:pPr>
            <a:r>
              <a:rPr lang="en-GB" sz="1200" b="1" dirty="0">
                <a:solidFill>
                  <a:schemeClr val="accent1"/>
                </a:solidFill>
                <a:latin typeface="Co Text"/>
                <a:cs typeface="Co Text"/>
              </a:rPr>
              <a:t>Male, aged 30-39</a:t>
            </a:r>
            <a:endParaRPr sz="1200" b="1" dirty="0">
              <a:solidFill>
                <a:schemeClr val="accent1"/>
              </a:solidFill>
              <a:latin typeface="Co Text"/>
              <a:cs typeface="Co Text"/>
            </a:endParaRPr>
          </a:p>
        </p:txBody>
      </p:sp>
      <p:sp>
        <p:nvSpPr>
          <p:cNvPr id="130" name="object 32">
            <a:extLst>
              <a:ext uri="{FF2B5EF4-FFF2-40B4-BE49-F238E27FC236}">
                <a16:creationId xmlns:a16="http://schemas.microsoft.com/office/drawing/2014/main" id="{E1D72FE9-AB97-408F-B5EB-785E1DF442CA}"/>
              </a:ext>
            </a:extLst>
          </p:cNvPr>
          <p:cNvSpPr txBox="1"/>
          <p:nvPr/>
        </p:nvSpPr>
        <p:spPr>
          <a:xfrm>
            <a:off x="5970206" y="8050074"/>
            <a:ext cx="1402693" cy="1120820"/>
          </a:xfrm>
          <a:prstGeom prst="rect">
            <a:avLst/>
          </a:prstGeom>
          <a:solidFill>
            <a:schemeClr val="accent2"/>
          </a:solidFill>
        </p:spPr>
        <p:txBody>
          <a:bodyPr vert="horz" wrap="square" lIns="0" tIns="12700" rIns="0" bIns="0" rtlCol="0">
            <a:spAutoFit/>
          </a:bodyPr>
          <a:lstStyle/>
          <a:p>
            <a:pPr marL="12700" algn="ctr" defTabSz="457244">
              <a:spcBef>
                <a:spcPts val="100"/>
              </a:spcBef>
              <a:defRPr/>
            </a:pPr>
            <a:r>
              <a:rPr lang="en-GB" sz="1200" dirty="0">
                <a:solidFill>
                  <a:schemeClr val="bg1"/>
                </a:solidFill>
                <a:latin typeface="Co Text"/>
                <a:cs typeface="Co Text"/>
              </a:rPr>
              <a:t> “It brought the whole family together. It didn't feel like exercise as it was so much fun!” </a:t>
            </a:r>
            <a:r>
              <a:rPr lang="en-GB" sz="1200" b="1" dirty="0">
                <a:solidFill>
                  <a:schemeClr val="bg1"/>
                </a:solidFill>
                <a:latin typeface="Co Text"/>
                <a:cs typeface="Co Text"/>
              </a:rPr>
              <a:t>– Female, aged 30-39</a:t>
            </a:r>
            <a:endParaRPr sz="1200" b="1" dirty="0">
              <a:solidFill>
                <a:schemeClr val="bg1"/>
              </a:solidFill>
              <a:latin typeface="Co Text"/>
              <a:cs typeface="Co Text"/>
            </a:endParaRPr>
          </a:p>
        </p:txBody>
      </p:sp>
      <p:sp>
        <p:nvSpPr>
          <p:cNvPr id="136" name="Text Placeholder 5">
            <a:extLst>
              <a:ext uri="{FF2B5EF4-FFF2-40B4-BE49-F238E27FC236}">
                <a16:creationId xmlns:a16="http://schemas.microsoft.com/office/drawing/2014/main" id="{312CDA87-A497-4E84-9AA7-2470A279487F}"/>
              </a:ext>
            </a:extLst>
          </p:cNvPr>
          <p:cNvSpPr txBox="1">
            <a:spLocks/>
          </p:cNvSpPr>
          <p:nvPr/>
        </p:nvSpPr>
        <p:spPr>
          <a:xfrm>
            <a:off x="398300" y="7190378"/>
            <a:ext cx="6858550" cy="793215"/>
          </a:xfrm>
          <a:prstGeom prst="rect">
            <a:avLst/>
          </a:prstGeom>
        </p:spPr>
        <p:txBody>
          <a:bodyPr vert="horz" lIns="0" tIns="0" rIns="0" bIns="0" rtlCol="0">
            <a:noAutofit/>
          </a:bodyPr>
          <a:lst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a:lstStyle>
          <a:p>
            <a:r>
              <a:rPr lang="en-GB" dirty="0">
                <a:solidFill>
                  <a:schemeClr val="accent1"/>
                </a:solidFill>
              </a:rPr>
              <a:t>Qualitative Feedback from Adults</a:t>
            </a:r>
          </a:p>
          <a:p>
            <a:pPr lvl="1"/>
            <a:r>
              <a:rPr lang="en-GB" dirty="0">
                <a:solidFill>
                  <a:schemeClr val="accent1"/>
                </a:solidFill>
              </a:rPr>
              <a:t>286 adults provided qualitative feedback post-game. Open question feedback from adults suggested the game brought families together and increased physical activity, especially walking. </a:t>
            </a:r>
          </a:p>
        </p:txBody>
      </p:sp>
      <p:cxnSp>
        <p:nvCxnSpPr>
          <p:cNvPr id="53" name="Straight Connector 52">
            <a:extLst>
              <a:ext uri="{FF2B5EF4-FFF2-40B4-BE49-F238E27FC236}">
                <a16:creationId xmlns:a16="http://schemas.microsoft.com/office/drawing/2014/main" id="{AFAFD724-304C-4031-847F-A37B64FAAD49}"/>
              </a:ext>
            </a:extLst>
          </p:cNvPr>
          <p:cNvCxnSpPr>
            <a:cxnSpLocks/>
          </p:cNvCxnSpPr>
          <p:nvPr/>
        </p:nvCxnSpPr>
        <p:spPr>
          <a:xfrm>
            <a:off x="398300" y="4534020"/>
            <a:ext cx="6804001" cy="0"/>
          </a:xfrm>
          <a:prstGeom prst="line">
            <a:avLst/>
          </a:prstGeom>
          <a:ln w="127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5">
            <a:extLst>
              <a:ext uri="{FF2B5EF4-FFF2-40B4-BE49-F238E27FC236}">
                <a16:creationId xmlns:a16="http://schemas.microsoft.com/office/drawing/2014/main" id="{4848BDDC-4338-48E5-9A24-1D5FDDCFECFA}"/>
              </a:ext>
            </a:extLst>
          </p:cNvPr>
          <p:cNvSpPr txBox="1">
            <a:spLocks/>
          </p:cNvSpPr>
          <p:nvPr/>
        </p:nvSpPr>
        <p:spPr>
          <a:xfrm>
            <a:off x="358774" y="4646038"/>
            <a:ext cx="3240000" cy="375161"/>
          </a:xfrm>
          <a:prstGeom prst="rect">
            <a:avLst/>
          </a:prstGeom>
        </p:spPr>
        <p:txBody>
          <a:bodyPr vert="horz" lIns="0" tIns="0" rIns="0" bIns="0" rtlCol="0">
            <a:noAutofit/>
          </a:bodyPr>
          <a:lst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a:lstStyle>
          <a:p>
            <a:r>
              <a:rPr lang="en-GB" dirty="0"/>
              <a:t>Child Behaviour Change</a:t>
            </a:r>
          </a:p>
        </p:txBody>
      </p:sp>
      <p:sp>
        <p:nvSpPr>
          <p:cNvPr id="56" name="Rectangle 55">
            <a:extLst>
              <a:ext uri="{FF2B5EF4-FFF2-40B4-BE49-F238E27FC236}">
                <a16:creationId xmlns:a16="http://schemas.microsoft.com/office/drawing/2014/main" id="{90733304-F761-4509-AC8D-AD773CF137B9}"/>
              </a:ext>
            </a:extLst>
          </p:cNvPr>
          <p:cNvSpPr/>
          <p:nvPr/>
        </p:nvSpPr>
        <p:spPr>
          <a:xfrm>
            <a:off x="415626" y="5005003"/>
            <a:ext cx="2787132" cy="1934688"/>
          </a:xfrm>
          <a:prstGeom prst="rect">
            <a:avLst/>
          </a:prstGeom>
          <a:solidFill>
            <a:schemeClr val="accent1">
              <a:alpha val="83137"/>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44">
              <a:defRPr/>
            </a:pPr>
            <a:endParaRPr lang="en-GB" sz="1300" dirty="0">
              <a:solidFill>
                <a:schemeClr val="bg1"/>
              </a:solidFill>
              <a:latin typeface="Calibri"/>
            </a:endParaRPr>
          </a:p>
          <a:p>
            <a:pPr algn="ctr" defTabSz="457244">
              <a:defRPr/>
            </a:pPr>
            <a:r>
              <a:rPr lang="en-GB" sz="1300" dirty="0">
                <a:solidFill>
                  <a:schemeClr val="bg1"/>
                </a:solidFill>
              </a:rPr>
              <a:t>The proportion of children reporting being less active (&lt;30 mins per day) decreased from 26% to 20%, whereas the proportion reporting undertaking 60+mins per day increased from 42% to 57% (based on 316 children)</a:t>
            </a:r>
          </a:p>
          <a:p>
            <a:pPr algn="ctr" defTabSz="457244">
              <a:defRPr/>
            </a:pPr>
            <a:endParaRPr lang="en-GB" sz="1300" dirty="0">
              <a:solidFill>
                <a:schemeClr val="bg1"/>
              </a:solidFill>
            </a:endParaRPr>
          </a:p>
        </p:txBody>
      </p:sp>
      <p:sp>
        <p:nvSpPr>
          <p:cNvPr id="20" name="Text Placeholder 5">
            <a:extLst>
              <a:ext uri="{FF2B5EF4-FFF2-40B4-BE49-F238E27FC236}">
                <a16:creationId xmlns:a16="http://schemas.microsoft.com/office/drawing/2014/main" id="{D98016FB-64ED-40DB-8D77-264DABBE0C79}"/>
              </a:ext>
            </a:extLst>
          </p:cNvPr>
          <p:cNvSpPr txBox="1">
            <a:spLocks/>
          </p:cNvSpPr>
          <p:nvPr/>
        </p:nvSpPr>
        <p:spPr>
          <a:xfrm>
            <a:off x="415626" y="2047540"/>
            <a:ext cx="3240000" cy="375161"/>
          </a:xfrm>
          <a:prstGeom prst="rect">
            <a:avLst/>
          </a:prstGeom>
        </p:spPr>
        <p:txBody>
          <a:bodyPr vert="horz" lIns="0" tIns="0" rIns="0" bIns="0" rtlCol="0">
            <a:noAutofit/>
          </a:bodyPr>
          <a:lstStyle>
            <a:lvl1pPr marL="0" indent="0" algn="l" defTabSz="1538579" rtl="0" eaLnBrk="1" latinLnBrk="0" hangingPunct="1">
              <a:lnSpc>
                <a:spcPct val="100000"/>
              </a:lnSpc>
              <a:spcBef>
                <a:spcPts val="0"/>
              </a:spcBef>
              <a:spcAft>
                <a:spcPts val="1100"/>
              </a:spcAft>
              <a:buFont typeface="Arial" panose="020B0604020202020204" pitchFamily="34" charset="0"/>
              <a:buNone/>
              <a:defRPr sz="1800" b="0" i="0" kern="1200">
                <a:solidFill>
                  <a:schemeClr val="tx2"/>
                </a:solidFill>
                <a:latin typeface="+mj-lt"/>
                <a:ea typeface="+mn-ea"/>
                <a:cs typeface="+mn-cs"/>
              </a:defRPr>
            </a:lvl1pPr>
            <a:lvl2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2pPr>
            <a:lvl3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3pPr>
            <a:lvl4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4pPr>
            <a:lvl5pPr marL="0" indent="0" algn="l" defTabSz="1538579" rtl="0" eaLnBrk="1" latinLnBrk="0" hangingPunct="1">
              <a:lnSpc>
                <a:spcPts val="1300"/>
              </a:lnSpc>
              <a:spcBef>
                <a:spcPts val="0"/>
              </a:spcBef>
              <a:spcAft>
                <a:spcPts val="1100"/>
              </a:spcAft>
              <a:buFont typeface="Arial" panose="020B0604020202020204" pitchFamily="34" charset="0"/>
              <a:buNone/>
              <a:defRPr sz="1100" kern="1200">
                <a:solidFill>
                  <a:schemeClr val="tx1"/>
                </a:solidFill>
                <a:latin typeface="+mn-lt"/>
                <a:ea typeface="+mn-ea"/>
                <a:cs typeface="+mn-cs"/>
              </a:defRPr>
            </a:lvl5pPr>
            <a:lvl6pPr marL="4231092"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6pPr>
            <a:lvl7pPr marL="500038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7pPr>
            <a:lvl8pPr marL="5769671"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8pPr>
            <a:lvl9pPr marL="6538959" indent="-384644" algn="l" defTabSz="1538579" rtl="0" eaLnBrk="1" latinLnBrk="0" hangingPunct="1">
              <a:lnSpc>
                <a:spcPct val="90000"/>
              </a:lnSpc>
              <a:spcBef>
                <a:spcPts val="842"/>
              </a:spcBef>
              <a:buFont typeface="Arial" panose="020B0604020202020204" pitchFamily="34" charset="0"/>
              <a:buChar char="•"/>
              <a:defRPr sz="3028" kern="1200">
                <a:solidFill>
                  <a:schemeClr val="tx1"/>
                </a:solidFill>
                <a:latin typeface="+mn-lt"/>
                <a:ea typeface="+mn-ea"/>
                <a:cs typeface="+mn-cs"/>
              </a:defRPr>
            </a:lvl9pPr>
          </a:lstStyle>
          <a:p>
            <a:r>
              <a:rPr lang="en-GB" dirty="0"/>
              <a:t>Adult Behaviour Change</a:t>
            </a:r>
          </a:p>
        </p:txBody>
      </p:sp>
      <p:sp>
        <p:nvSpPr>
          <p:cNvPr id="21" name="Rectangle 20">
            <a:extLst>
              <a:ext uri="{FF2B5EF4-FFF2-40B4-BE49-F238E27FC236}">
                <a16:creationId xmlns:a16="http://schemas.microsoft.com/office/drawing/2014/main" id="{E08F603A-0E32-4186-9278-601B72F94857}"/>
              </a:ext>
            </a:extLst>
          </p:cNvPr>
          <p:cNvSpPr/>
          <p:nvPr/>
        </p:nvSpPr>
        <p:spPr>
          <a:xfrm>
            <a:off x="455151" y="2416165"/>
            <a:ext cx="2787132" cy="1934688"/>
          </a:xfrm>
          <a:prstGeom prst="rect">
            <a:avLst/>
          </a:prstGeom>
          <a:solidFill>
            <a:schemeClr val="accent1">
              <a:alpha val="83137"/>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44">
              <a:defRPr/>
            </a:pPr>
            <a:endParaRPr lang="en-GB" sz="1300" dirty="0">
              <a:solidFill>
                <a:schemeClr val="bg1"/>
              </a:solidFill>
              <a:latin typeface="Calibri"/>
            </a:endParaRPr>
          </a:p>
          <a:p>
            <a:pPr algn="ctr" defTabSz="457244">
              <a:defRPr/>
            </a:pPr>
            <a:r>
              <a:rPr lang="en-GB" sz="1300" dirty="0">
                <a:solidFill>
                  <a:schemeClr val="bg1"/>
                </a:solidFill>
              </a:rPr>
              <a:t>The proportion of adults reporting being inactive decreased from 25% to 17%, whereas the proportion reporting undertaking 150+mins per week increased from 64% to 71% (based on 239 adults)</a:t>
            </a:r>
          </a:p>
          <a:p>
            <a:pPr algn="ctr" defTabSz="457244">
              <a:defRPr/>
            </a:pPr>
            <a:endParaRPr lang="en-GB" sz="1300" dirty="0">
              <a:solidFill>
                <a:schemeClr val="bg1"/>
              </a:solidFill>
            </a:endParaRPr>
          </a:p>
        </p:txBody>
      </p:sp>
      <p:graphicFrame>
        <p:nvGraphicFramePr>
          <p:cNvPr id="22" name="Chart 21">
            <a:extLst>
              <a:ext uri="{FF2B5EF4-FFF2-40B4-BE49-F238E27FC236}">
                <a16:creationId xmlns:a16="http://schemas.microsoft.com/office/drawing/2014/main" id="{716F8138-754E-47C7-AF81-C44A37B33A84}"/>
              </a:ext>
            </a:extLst>
          </p:cNvPr>
          <p:cNvGraphicFramePr>
            <a:graphicFrameLocks/>
          </p:cNvGraphicFramePr>
          <p:nvPr>
            <p:extLst>
              <p:ext uri="{D42A27DB-BD31-4B8C-83A1-F6EECF244321}">
                <p14:modId xmlns:p14="http://schemas.microsoft.com/office/powerpoint/2010/main" val="3066282735"/>
              </p:ext>
            </p:extLst>
          </p:nvPr>
        </p:nvGraphicFramePr>
        <p:xfrm>
          <a:off x="3259420" y="2051411"/>
          <a:ext cx="4211679" cy="24794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EFD769A0-15F7-4850-B393-AC4561536D02}"/>
              </a:ext>
            </a:extLst>
          </p:cNvPr>
          <p:cNvGraphicFramePr>
            <a:graphicFrameLocks/>
          </p:cNvGraphicFramePr>
          <p:nvPr>
            <p:extLst>
              <p:ext uri="{D42A27DB-BD31-4B8C-83A1-F6EECF244321}">
                <p14:modId xmlns:p14="http://schemas.microsoft.com/office/powerpoint/2010/main" val="1800352921"/>
              </p:ext>
            </p:extLst>
          </p:nvPr>
        </p:nvGraphicFramePr>
        <p:xfrm>
          <a:off x="3306028" y="4536611"/>
          <a:ext cx="4118462" cy="2568399"/>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389BCB0D-5909-4D6B-ACB0-DDC6F0D776A1}"/>
              </a:ext>
            </a:extLst>
          </p:cNvPr>
          <p:cNvPicPr>
            <a:picLocks noChangeAspect="1"/>
          </p:cNvPicPr>
          <p:nvPr/>
        </p:nvPicPr>
        <p:blipFill>
          <a:blip r:embed="rId4"/>
          <a:stretch>
            <a:fillRect/>
          </a:stretch>
        </p:blipFill>
        <p:spPr>
          <a:xfrm>
            <a:off x="5576461" y="88356"/>
            <a:ext cx="1894638" cy="1701554"/>
          </a:xfrm>
          <a:prstGeom prst="rect">
            <a:avLst/>
          </a:prstGeom>
        </p:spPr>
      </p:pic>
      <p:sp>
        <p:nvSpPr>
          <p:cNvPr id="5" name="Isosceles Triangle 4">
            <a:extLst>
              <a:ext uri="{FF2B5EF4-FFF2-40B4-BE49-F238E27FC236}">
                <a16:creationId xmlns:a16="http://schemas.microsoft.com/office/drawing/2014/main" id="{370852CE-3FC9-49FF-9ECE-3FBCFDE6528B}"/>
              </a:ext>
            </a:extLst>
          </p:cNvPr>
          <p:cNvSpPr/>
          <p:nvPr/>
        </p:nvSpPr>
        <p:spPr>
          <a:xfrm rot="12590286">
            <a:off x="6024965" y="9047844"/>
            <a:ext cx="182518" cy="268743"/>
          </a:xfrm>
          <a:prstGeom prst="triangle">
            <a:avLst/>
          </a:prstGeom>
          <a:solidFill>
            <a:schemeClr val="accent2"/>
          </a:solidFill>
        </p:spPr>
        <p:txBody>
          <a:bodyPr wrap="square" rtlCol="0" anchor="ctr">
            <a:spAutoFit/>
          </a:bodyPr>
          <a:lstStyle/>
          <a:p>
            <a:pPr algn="ctr"/>
            <a:endParaRPr lang="en-GB" sz="1100" dirty="0">
              <a:solidFill>
                <a:schemeClr val="accent1"/>
              </a:solidFill>
              <a:latin typeface="+mj-lt"/>
            </a:endParaRPr>
          </a:p>
        </p:txBody>
      </p:sp>
      <p:sp>
        <p:nvSpPr>
          <p:cNvPr id="30" name="Isosceles Triangle 29">
            <a:extLst>
              <a:ext uri="{FF2B5EF4-FFF2-40B4-BE49-F238E27FC236}">
                <a16:creationId xmlns:a16="http://schemas.microsoft.com/office/drawing/2014/main" id="{95D1D0D4-DA2B-4FE4-9690-745F394549F0}"/>
              </a:ext>
            </a:extLst>
          </p:cNvPr>
          <p:cNvSpPr/>
          <p:nvPr/>
        </p:nvSpPr>
        <p:spPr>
          <a:xfrm rot="12590286">
            <a:off x="222453" y="9361951"/>
            <a:ext cx="351692" cy="315532"/>
          </a:xfrm>
          <a:prstGeom prst="triangle">
            <a:avLst/>
          </a:prstGeom>
          <a:solidFill>
            <a:schemeClr val="accent4"/>
          </a:solidFill>
        </p:spPr>
        <p:txBody>
          <a:bodyPr wrap="square" rtlCol="0" anchor="ctr">
            <a:spAutoFit/>
          </a:bodyPr>
          <a:lstStyle/>
          <a:p>
            <a:pPr algn="ctr"/>
            <a:endParaRPr lang="en-GB" sz="1100" dirty="0">
              <a:solidFill>
                <a:schemeClr val="accent1"/>
              </a:solidFill>
              <a:latin typeface="+mj-lt"/>
            </a:endParaRPr>
          </a:p>
        </p:txBody>
      </p:sp>
      <p:sp>
        <p:nvSpPr>
          <p:cNvPr id="31" name="Title 1">
            <a:extLst>
              <a:ext uri="{FF2B5EF4-FFF2-40B4-BE49-F238E27FC236}">
                <a16:creationId xmlns:a16="http://schemas.microsoft.com/office/drawing/2014/main" id="{A5D82202-F21D-4159-92DF-AD13DB35EBD9}"/>
              </a:ext>
            </a:extLst>
          </p:cNvPr>
          <p:cNvSpPr>
            <a:spLocks noGrp="1"/>
          </p:cNvSpPr>
          <p:nvPr>
            <p:ph type="title"/>
          </p:nvPr>
        </p:nvSpPr>
        <p:spPr>
          <a:xfrm>
            <a:off x="398300" y="457623"/>
            <a:ext cx="4849803" cy="434973"/>
          </a:xfrm>
        </p:spPr>
        <p:txBody>
          <a:bodyPr>
            <a:normAutofit fontScale="90000"/>
          </a:bodyPr>
          <a:lstStyle/>
          <a:p>
            <a:pPr>
              <a:lnSpc>
                <a:spcPct val="100000"/>
              </a:lnSpc>
            </a:pPr>
            <a:r>
              <a:rPr lang="en-GB" dirty="0"/>
              <a:t>Beat the Street Bridgwater</a:t>
            </a:r>
          </a:p>
        </p:txBody>
      </p:sp>
      <p:pic>
        <p:nvPicPr>
          <p:cNvPr id="6" name="Picture 5">
            <a:extLst>
              <a:ext uri="{FF2B5EF4-FFF2-40B4-BE49-F238E27FC236}">
                <a16:creationId xmlns:a16="http://schemas.microsoft.com/office/drawing/2014/main" id="{76BE94E2-E750-49E2-A11E-B190BFA9F371}"/>
              </a:ext>
            </a:extLst>
          </p:cNvPr>
          <p:cNvPicPr>
            <a:picLocks noChangeAspect="1"/>
          </p:cNvPicPr>
          <p:nvPr/>
        </p:nvPicPr>
        <p:blipFill rotWithShape="1">
          <a:blip r:embed="rId5"/>
          <a:srcRect t="6563" b="8198"/>
          <a:stretch/>
        </p:blipFill>
        <p:spPr>
          <a:xfrm>
            <a:off x="452849" y="9567655"/>
            <a:ext cx="6738338" cy="1016091"/>
          </a:xfrm>
          <a:prstGeom prst="rect">
            <a:avLst/>
          </a:prstGeom>
        </p:spPr>
      </p:pic>
    </p:spTree>
    <p:extLst>
      <p:ext uri="{BB962C8B-B14F-4D97-AF65-F5344CB8AC3E}">
        <p14:creationId xmlns:p14="http://schemas.microsoft.com/office/powerpoint/2010/main" val="2553050648"/>
      </p:ext>
    </p:extLst>
  </p:cSld>
  <p:clrMapOvr>
    <a:masterClrMapping/>
  </p:clrMapOvr>
</p:sld>
</file>

<file path=ppt/theme/theme1.xml><?xml version="1.0" encoding="utf-8"?>
<a:theme xmlns:a="http://schemas.openxmlformats.org/drawingml/2006/main" name="IH Evidence">
  <a:themeElements>
    <a:clrScheme name="Beat the Street">
      <a:dk1>
        <a:sysClr val="windowText" lastClr="000000"/>
      </a:dk1>
      <a:lt1>
        <a:sysClr val="window" lastClr="FFFFFF"/>
      </a:lt1>
      <a:dk2>
        <a:srgbClr val="44546A"/>
      </a:dk2>
      <a:lt2>
        <a:srgbClr val="E7E6E6"/>
      </a:lt2>
      <a:accent1>
        <a:srgbClr val="004165"/>
      </a:accent1>
      <a:accent2>
        <a:srgbClr val="39A935"/>
      </a:accent2>
      <a:accent3>
        <a:srgbClr val="00B6EC"/>
      </a:accent3>
      <a:accent4>
        <a:srgbClr val="A6D8E1"/>
      </a:accent4>
      <a:accent5>
        <a:srgbClr val="FF0000"/>
      </a:accent5>
      <a:accent6>
        <a:srgbClr val="70AD47"/>
      </a:accent6>
      <a:hlink>
        <a:srgbClr val="0563C1"/>
      </a:hlink>
      <a:folHlink>
        <a:srgbClr val="FFFF00"/>
      </a:folHlink>
    </a:clrScheme>
    <a:fontScheme name="Intelligent Health">
      <a:majorFont>
        <a:latin typeface="Co Text"/>
        <a:ea typeface=""/>
        <a:cs typeface=""/>
      </a:majorFont>
      <a:minorFont>
        <a:latin typeface="Co T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none">
        <a:spAutoFit/>
      </a:bodyPr>
      <a:lstStyle>
        <a:defPPr>
          <a:defRPr sz="1100" dirty="0" smtClean="0">
            <a:solidFill>
              <a:schemeClr val="accent1"/>
            </a:solidFill>
            <a:latin typeface="+mj-lt"/>
          </a:defRPr>
        </a:defPPr>
      </a:lstStyle>
    </a:spDef>
    <a:txDef>
      <a:spPr>
        <a:noFill/>
      </a:spPr>
      <a:bodyPr wrap="square" rtlCol="0">
        <a:spAutoFit/>
      </a:bodyPr>
      <a:lstStyle>
        <a:defPPr>
          <a:defRPr sz="1100" dirty="0">
            <a:solidFill>
              <a:schemeClr val="accent1"/>
            </a:solidFill>
            <a:latin typeface="+mj-lt"/>
          </a:defRPr>
        </a:defPPr>
      </a:lstStyle>
    </a:txDef>
  </a:objectDefaults>
  <a:extraClrSchemeLst/>
  <a:extLst>
    <a:ext uri="{05A4C25C-085E-4340-85A3-A5531E510DB2}">
      <thm15:themeFamily xmlns:thm15="http://schemas.microsoft.com/office/thememl/2012/main" name="IH Evidence Portrait.potx" id="{FF8FF62C-72CD-4C7A-8E3E-C21191F3B512}" vid="{01C66AFD-CB14-4C67-8846-0C60AAD0A1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E0932D0A65C148808C80CD12AF08DF" ma:contentTypeVersion="8" ma:contentTypeDescription="Create a new document." ma:contentTypeScope="" ma:versionID="dc7b54977fa4ae7a269a8afa75dbf260">
  <xsd:schema xmlns:xsd="http://www.w3.org/2001/XMLSchema" xmlns:xs="http://www.w3.org/2001/XMLSchema" xmlns:p="http://schemas.microsoft.com/office/2006/metadata/properties" xmlns:ns2="5c4fdd34-17b2-4af0-9d0a-d7ab36be25dc" xmlns:ns3="63067c2f-1f38-45e5-ab6f-78f056149798" targetNamespace="http://schemas.microsoft.com/office/2006/metadata/properties" ma:root="true" ma:fieldsID="dacac621c3ae4111bdc85c9cafc46ce0" ns2:_="" ns3:_="">
    <xsd:import namespace="5c4fdd34-17b2-4af0-9d0a-d7ab36be25dc"/>
    <xsd:import namespace="63067c2f-1f38-45e5-ab6f-78f0561497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4fdd34-17b2-4af0-9d0a-d7ab36be25d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067c2f-1f38-45e5-ab6f-78f05614979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1F4C0F-B8DA-4E99-8773-5B8D33EEC844}">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13172D3-92B3-4AAD-B1D8-0D2D13EC83B2}">
  <ds:schemaRefs>
    <ds:schemaRef ds:uri="http://schemas.microsoft.com/sharepoint/v3/contenttype/forms"/>
  </ds:schemaRefs>
</ds:datastoreItem>
</file>

<file path=customXml/itemProps3.xml><?xml version="1.0" encoding="utf-8"?>
<ds:datastoreItem xmlns:ds="http://schemas.openxmlformats.org/officeDocument/2006/customXml" ds:itemID="{FBA903E2-FCFB-4594-AB2B-466253E3C7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4fdd34-17b2-4af0-9d0a-d7ab36be25dc"/>
    <ds:schemaRef ds:uri="63067c2f-1f38-45e5-ab6f-78f0561497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IH Evidence Portrait</Template>
  <TotalTime>422</TotalTime>
  <Words>706</Words>
  <Application>Microsoft Macintosh PowerPoint</Application>
  <PresentationFormat>Custom</PresentationFormat>
  <Paragraphs>46</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Co Headline</vt:lpstr>
      <vt:lpstr>Co Text</vt:lpstr>
      <vt:lpstr>Co Text Light</vt:lpstr>
      <vt:lpstr>IH Evidence</vt:lpstr>
      <vt:lpstr>Beat the Street Bridgwater</vt:lpstr>
      <vt:lpstr>Beat the Street Bridgwater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Beat the Street Local</dc:title>
  <dc:creator>Marc Harris</dc:creator>
  <cp:lastModifiedBy>Dan Tremain</cp:lastModifiedBy>
  <cp:revision>27</cp:revision>
  <cp:lastPrinted>2021-01-05T10:07:02Z</cp:lastPrinted>
  <dcterms:created xsi:type="dcterms:W3CDTF">2020-09-24T07:53:07Z</dcterms:created>
  <dcterms:modified xsi:type="dcterms:W3CDTF">2021-01-20T11:30:25Z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0x01010010E0932D0A65C148808C80CD12AF08DF</vt:lpwstr>
  </property>
</Properties>
</file>